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application/vnd.openxmlformats-officedocument.vmlDrawing" Extension="vml"/>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no"?>
<Relationships xmlns="http://schemas.openxmlformats.org/package/2006/relationships">
<Relationship Id="rId1" Target="ppt/presentation.xml" Type="http://schemas.openxmlformats.org/officeDocument/2006/relationships/officeDocument"/>
<Relationship Id="rId2" Target="docProps/thumbnail.jpeg" Type="http://schemas.openxmlformats.org/package/2006/relationships/metadata/thumbnail"/>
<Relationship Id="rId3" Target="docProps/core.xml" Type="http://schemas.openxmlformats.org/package/2006/relationships/metadata/core-properties"/>
<Relationship Id="rId4" Target="docProps/app.xml" Type="http://schemas.openxmlformats.org/officeDocument/2006/relationships/extended-properties"/>
<Relationship Id="rId5" Target="docProps/custom.xml" Type="http://schemas.openxmlformats.org/officeDocument/2006/relationships/custom-properties"/>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56" r:id="rId2"/>
    <p:sldId id="257" r:id="rId3"/>
    <p:sldId id="258" r:id="rId4"/>
    <p:sldId id="261" r:id="rId5"/>
    <p:sldId id="286" r:id="rId6"/>
    <p:sldId id="276" r:id="rId7"/>
    <p:sldId id="287" r:id="rId8"/>
    <p:sldId id="285" r:id="rId9"/>
    <p:sldId id="284" r:id="rId10"/>
    <p:sldId id="288" r:id="rId11"/>
    <p:sldId id="289" r:id="rId12"/>
    <p:sldId id="290" r:id="rId13"/>
    <p:sldId id="291" r:id="rId14"/>
    <p:sldId id="292" r:id="rId15"/>
    <p:sldId id="293" r:id="rId16"/>
    <p:sldId id="294" r:id="rId17"/>
    <p:sldId id="295" r:id="rId18"/>
    <p:sldId id="296" r:id="rId19"/>
    <p:sldId id="298" r:id="rId20"/>
    <p:sldId id="299" r:id="rId21"/>
    <p:sldId id="297" r:id="rId22"/>
    <p:sldId id="300" r:id="rId23"/>
    <p:sldId id="301" r:id="rId24"/>
    <p:sldId id="302" r:id="rId25"/>
    <p:sldId id="303" r:id="rId26"/>
    <p:sldId id="304" r:id="rId27"/>
    <p:sldId id="306" r:id="rId28"/>
    <p:sldId id="308" r:id="rId29"/>
    <p:sldId id="329" r:id="rId30"/>
    <p:sldId id="331" r:id="rId31"/>
    <p:sldId id="318" r:id="rId32"/>
    <p:sldId id="338" r:id="rId33"/>
    <p:sldId id="341" r:id="rId34"/>
    <p:sldId id="342" r:id="rId35"/>
    <p:sldId id="339" r:id="rId36"/>
    <p:sldId id="319" r:id="rId37"/>
    <p:sldId id="327" r:id="rId38"/>
    <p:sldId id="326" r:id="rId39"/>
    <p:sldId id="267" r:id="rId40"/>
    <p:sldId id="262" r:id="rId4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35"/>
    <a:srgbClr val="007934"/>
    <a:srgbClr val="7AD400"/>
    <a:srgbClr val="5DBF0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646" autoAdjust="0"/>
  </p:normalViewPr>
  <p:slideViewPr>
    <p:cSldViewPr snapToGrid="0">
      <p:cViewPr>
        <p:scale>
          <a:sx n="100" d="100"/>
          <a:sy n="100" d="100"/>
        </p:scale>
        <p:origin x="366"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97" d="100"/>
          <a:sy n="97" d="100"/>
        </p:scale>
        <p:origin x="-3570" y="-114"/>
      </p:cViewPr>
      <p:guideLst>
        <p:guide orient="horz" pos="2880"/>
        <p:guide pos="2160"/>
      </p:guideLst>
    </p:cSldViewPr>
  </p:notesViewPr>
  <p:gridSpacing cx="73736200" cy="73736200"/>
</p:viewPr>
</file>

<file path=ppt/_rels/presentation.xml.rels><?xml version="1.0" encoding="UTF-8" standalone="no"?>
<Relationships xmlns="http://schemas.openxmlformats.org/package/2006/relationships">
<Relationship Id="rId1" Target="slideMasters/slideMaster1.xml" Type="http://schemas.openxmlformats.org/officeDocument/2006/relationships/slideMaster"/>
<Relationship Id="rId10" Target="slides/slide9.xml" Type="http://schemas.openxmlformats.org/officeDocument/2006/relationships/slide"/>
<Relationship Id="rId11" Target="slides/slide10.xml" Type="http://schemas.openxmlformats.org/officeDocument/2006/relationships/slide"/>
<Relationship Id="rId12" Target="slides/slide11.xml" Type="http://schemas.openxmlformats.org/officeDocument/2006/relationships/slide"/>
<Relationship Id="rId13" Target="slides/slide12.xml" Type="http://schemas.openxmlformats.org/officeDocument/2006/relationships/slide"/>
<Relationship Id="rId14" Target="slides/slide13.xml" Type="http://schemas.openxmlformats.org/officeDocument/2006/relationships/slide"/>
<Relationship Id="rId15" Target="slides/slide14.xml" Type="http://schemas.openxmlformats.org/officeDocument/2006/relationships/slide"/>
<Relationship Id="rId16" Target="slides/slide15.xml" Type="http://schemas.openxmlformats.org/officeDocument/2006/relationships/slide"/>
<Relationship Id="rId17" Target="slides/slide16.xml" Type="http://schemas.openxmlformats.org/officeDocument/2006/relationships/slide"/>
<Relationship Id="rId18" Target="slides/slide17.xml" Type="http://schemas.openxmlformats.org/officeDocument/2006/relationships/slide"/>
<Relationship Id="rId19" Target="slides/slide18.xml" Type="http://schemas.openxmlformats.org/officeDocument/2006/relationships/slide"/>
<Relationship Id="rId2" Target="slides/slide1.xml" Type="http://schemas.openxmlformats.org/officeDocument/2006/relationships/slide"/>
<Relationship Id="rId20" Target="slides/slide19.xml" Type="http://schemas.openxmlformats.org/officeDocument/2006/relationships/slide"/>
<Relationship Id="rId21" Target="slides/slide20.xml" Type="http://schemas.openxmlformats.org/officeDocument/2006/relationships/slide"/>
<Relationship Id="rId22" Target="slides/slide21.xml" Type="http://schemas.openxmlformats.org/officeDocument/2006/relationships/slide"/>
<Relationship Id="rId23" Target="slides/slide22.xml" Type="http://schemas.openxmlformats.org/officeDocument/2006/relationships/slide"/>
<Relationship Id="rId24" Target="slides/slide23.xml" Type="http://schemas.openxmlformats.org/officeDocument/2006/relationships/slide"/>
<Relationship Id="rId25" Target="slides/slide24.xml" Type="http://schemas.openxmlformats.org/officeDocument/2006/relationships/slide"/>
<Relationship Id="rId26" Target="slides/slide25.xml" Type="http://schemas.openxmlformats.org/officeDocument/2006/relationships/slide"/>
<Relationship Id="rId27" Target="slides/slide26.xml" Type="http://schemas.openxmlformats.org/officeDocument/2006/relationships/slide"/>
<Relationship Id="rId28" Target="slides/slide27.xml" Type="http://schemas.openxmlformats.org/officeDocument/2006/relationships/slide"/>
<Relationship Id="rId29" Target="slides/slide28.xml" Type="http://schemas.openxmlformats.org/officeDocument/2006/relationships/slide"/>
<Relationship Id="rId3" Target="slides/slide2.xml" Type="http://schemas.openxmlformats.org/officeDocument/2006/relationships/slide"/>
<Relationship Id="rId30" Target="slides/slide29.xml" Type="http://schemas.openxmlformats.org/officeDocument/2006/relationships/slide"/>
<Relationship Id="rId31" Target="slides/slide30.xml" Type="http://schemas.openxmlformats.org/officeDocument/2006/relationships/slide"/>
<Relationship Id="rId32" Target="slides/slide31.xml" Type="http://schemas.openxmlformats.org/officeDocument/2006/relationships/slide"/>
<Relationship Id="rId33" Target="slides/slide32.xml" Type="http://schemas.openxmlformats.org/officeDocument/2006/relationships/slide"/>
<Relationship Id="rId34" Target="slides/slide33.xml" Type="http://schemas.openxmlformats.org/officeDocument/2006/relationships/slide"/>
<Relationship Id="rId35" Target="slides/slide34.xml" Type="http://schemas.openxmlformats.org/officeDocument/2006/relationships/slide"/>
<Relationship Id="rId36" Target="slides/slide35.xml" Type="http://schemas.openxmlformats.org/officeDocument/2006/relationships/slide"/>
<Relationship Id="rId37" Target="slides/slide36.xml" Type="http://schemas.openxmlformats.org/officeDocument/2006/relationships/slide"/>
<Relationship Id="rId38" Target="slides/slide37.xml" Type="http://schemas.openxmlformats.org/officeDocument/2006/relationships/slide"/>
<Relationship Id="rId39" Target="slides/slide38.xml" Type="http://schemas.openxmlformats.org/officeDocument/2006/relationships/slide"/>
<Relationship Id="rId4" Target="slides/slide3.xml" Type="http://schemas.openxmlformats.org/officeDocument/2006/relationships/slide"/>
<Relationship Id="rId40" Target="slides/slide39.xml" Type="http://schemas.openxmlformats.org/officeDocument/2006/relationships/slide"/>
<Relationship Id="rId41" Target="slides/slide40.xml" Type="http://schemas.openxmlformats.org/officeDocument/2006/relationships/slide"/>
<Relationship Id="rId42" Target="notesMasters/notesMaster1.xml" Type="http://schemas.openxmlformats.org/officeDocument/2006/relationships/notesMaster"/>
<Relationship Id="rId43" Target="handoutMasters/handoutMaster1.xml" Type="http://schemas.openxmlformats.org/officeDocument/2006/relationships/handoutMaster"/>
<Relationship Id="rId44" Target="presProps.xml" Type="http://schemas.openxmlformats.org/officeDocument/2006/relationships/presProps"/>
<Relationship Id="rId45" Target="viewProps.xml" Type="http://schemas.openxmlformats.org/officeDocument/2006/relationships/viewProps"/>
<Relationship Id="rId46" Target="theme/theme1.xml" Type="http://schemas.openxmlformats.org/officeDocument/2006/relationships/theme"/>
<Relationship Id="rId47" Target="tableStyles.xml" Type="http://schemas.openxmlformats.org/officeDocument/2006/relationships/tableStyles"/>
<Relationship Id="rId5" Target="slides/slide4.xml" Type="http://schemas.openxmlformats.org/officeDocument/2006/relationships/slide"/>
<Relationship Id="rId6" Target="slides/slide5.xml" Type="http://schemas.openxmlformats.org/officeDocument/2006/relationships/slide"/>
<Relationship Id="rId7" Target="slides/slide6.xml" Type="http://schemas.openxmlformats.org/officeDocument/2006/relationships/slide"/>
<Relationship Id="rId8" Target="slides/slide7.xml" Type="http://schemas.openxmlformats.org/officeDocument/2006/relationships/slide"/>
<Relationship Id="rId9" Target="slides/slide8.xml" Type="http://schemas.openxmlformats.org/officeDocument/2006/relationships/slide"/>
</Relationships>

</file>

<file path=ppt/drawings/_rels/vmlDrawing1.vml.rels><?xml version="1.0" encoding="UTF-8" standalone="no"?>
<Relationships xmlns="http://schemas.openxmlformats.org/package/2006/relationships">
<Relationship Id="rId1" Target="../media/image11.png" Type="http://schemas.openxmlformats.org/officeDocument/2006/relationships/image"/>
</Relationships>

</file>

<file path=ppt/drawings/_rels/vmlDrawing2.vml.rels><?xml version="1.0" encoding="UTF-8" standalone="no"?>
<Relationships xmlns="http://schemas.openxmlformats.org/package/2006/relationships">
<Relationship Id="rId1" Target="../media/image34.emf" Type="http://schemas.openxmlformats.org/officeDocument/2006/relationships/image"/>
</Relationships>

</file>

<file path=ppt/handoutMasters/_rels/handoutMaster1.xml.rels><?xml version="1.0" encoding="UTF-8" standalone="no"?>
<Relationships xmlns="http://schemas.openxmlformats.org/package/2006/relationships">
<Relationship Id="rId1" Target="../theme/theme3.xml" Type="http://schemas.openxmlformats.org/officeDocument/2006/relationships/theme"/>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361624-E4F4-42D4-882A-C393ADB90D55}" type="datetimeFigureOut">
              <a:rPr lang="es-CO" smtClean="0"/>
              <a:pPr/>
              <a:t>13/03/2014</a:t>
            </a:fld>
            <a:endParaRPr lang="es-C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7DEB43-E54F-4CB6-823F-26B9508EF944}" type="slidenum">
              <a:rPr lang="es-CO" smtClean="0"/>
              <a:pPr/>
              <a:t>‹Nº›</a:t>
            </a:fld>
            <a:endParaRPr lang="es-C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no"?>
<Relationships xmlns="http://schemas.openxmlformats.org/package/2006/relationships">
<Relationship Id="rId1" Target="../theme/theme2.xml" Type="http://schemas.openxmlformats.org/officeDocument/2006/relationships/theme"/>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BE8CDA-3D05-4DD0-8715-E76C1A60743B}" type="datetimeFigureOut">
              <a:rPr lang="es-CO" smtClean="0"/>
              <a:pPr/>
              <a:t>13/03/2014</a:t>
            </a:fld>
            <a:endParaRPr lang="es-CO"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84D17-2FDB-4EC8-BDEC-7A251800F36C}" type="slidenum">
              <a:rPr lang="es-CO" smtClean="0"/>
              <a:pPr/>
              <a:t>‹Nº›</a:t>
            </a:fld>
            <a:endParaRPr lang="es-CO"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xml" Type="http://schemas.openxmlformats.org/officeDocument/2006/relationships/slide"/>
</Relationships>

</file>

<file path=ppt/notesSlides/_rels/notesSlide1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0.xml" Type="http://schemas.openxmlformats.org/officeDocument/2006/relationships/slide"/>
</Relationships>

</file>

<file path=ppt/notesSlides/_rels/notesSlide1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1.xml" Type="http://schemas.openxmlformats.org/officeDocument/2006/relationships/slide"/>
</Relationships>

</file>

<file path=ppt/notesSlides/_rels/notesSlide1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2.xml" Type="http://schemas.openxmlformats.org/officeDocument/2006/relationships/slide"/>
</Relationships>

</file>

<file path=ppt/notesSlides/_rels/notesSlide1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3.xml" Type="http://schemas.openxmlformats.org/officeDocument/2006/relationships/slide"/>
</Relationships>

</file>

<file path=ppt/notesSlides/_rels/notesSlide1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4.xml" Type="http://schemas.openxmlformats.org/officeDocument/2006/relationships/slide"/>
</Relationships>

</file>

<file path=ppt/notesSlides/_rels/notesSlide1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5.xml" Type="http://schemas.openxmlformats.org/officeDocument/2006/relationships/slide"/>
</Relationships>

</file>

<file path=ppt/notesSlides/_rels/notesSlide1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6.xml" Type="http://schemas.openxmlformats.org/officeDocument/2006/relationships/slide"/>
</Relationships>

</file>

<file path=ppt/notesSlides/_rels/notesSlide1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7.xml" Type="http://schemas.openxmlformats.org/officeDocument/2006/relationships/slide"/>
</Relationships>

</file>

<file path=ppt/notesSlides/_rels/notesSlide1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8.xml" Type="http://schemas.openxmlformats.org/officeDocument/2006/relationships/slide"/>
</Relationships>

</file>

<file path=ppt/notesSlides/_rels/notesSlide1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19.xml" Type="http://schemas.openxmlformats.org/officeDocument/2006/relationships/slide"/>
</Relationships>

</file>

<file path=ppt/notesSlides/_rels/notesSlide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xml" Type="http://schemas.openxmlformats.org/officeDocument/2006/relationships/slide"/>
</Relationships>

</file>

<file path=ppt/notesSlides/_rels/notesSlide2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0.xml" Type="http://schemas.openxmlformats.org/officeDocument/2006/relationships/slide"/>
</Relationships>

</file>

<file path=ppt/notesSlides/_rels/notesSlide2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1.xml" Type="http://schemas.openxmlformats.org/officeDocument/2006/relationships/slide"/>
</Relationships>

</file>

<file path=ppt/notesSlides/_rels/notesSlide2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2.xml" Type="http://schemas.openxmlformats.org/officeDocument/2006/relationships/slide"/>
</Relationships>

</file>

<file path=ppt/notesSlides/_rels/notesSlide2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3.xml" Type="http://schemas.openxmlformats.org/officeDocument/2006/relationships/slide"/>
</Relationships>

</file>

<file path=ppt/notesSlides/_rels/notesSlide2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4.xml" Type="http://schemas.openxmlformats.org/officeDocument/2006/relationships/slide"/>
</Relationships>

</file>

<file path=ppt/notesSlides/_rels/notesSlide2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5.xml" Type="http://schemas.openxmlformats.org/officeDocument/2006/relationships/slide"/>
</Relationships>

</file>

<file path=ppt/notesSlides/_rels/notesSlide2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6.xml" Type="http://schemas.openxmlformats.org/officeDocument/2006/relationships/slide"/>
</Relationships>

</file>

<file path=ppt/notesSlides/_rels/notesSlide2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7.xml" Type="http://schemas.openxmlformats.org/officeDocument/2006/relationships/slide"/>
</Relationships>

</file>

<file path=ppt/notesSlides/_rels/notesSlide2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8.xml" Type="http://schemas.openxmlformats.org/officeDocument/2006/relationships/slide"/>
</Relationships>

</file>

<file path=ppt/notesSlides/_rels/notesSlide2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29.xml" Type="http://schemas.openxmlformats.org/officeDocument/2006/relationships/slide"/>
</Relationships>

</file>

<file path=ppt/notesSlides/_rels/notesSlide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xml" Type="http://schemas.openxmlformats.org/officeDocument/2006/relationships/slide"/>
</Relationships>

</file>

<file path=ppt/notesSlides/_rels/notesSlide3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0.xml" Type="http://schemas.openxmlformats.org/officeDocument/2006/relationships/slide"/>
</Relationships>

</file>

<file path=ppt/notesSlides/_rels/notesSlide31.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1.xml" Type="http://schemas.openxmlformats.org/officeDocument/2006/relationships/slide"/>
</Relationships>

</file>

<file path=ppt/notesSlides/_rels/notesSlide32.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2.xml" Type="http://schemas.openxmlformats.org/officeDocument/2006/relationships/slide"/>
</Relationships>

</file>

<file path=ppt/notesSlides/_rels/notesSlide33.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3.xml" Type="http://schemas.openxmlformats.org/officeDocument/2006/relationships/slide"/>
</Relationships>

</file>

<file path=ppt/notesSlides/_rels/notesSlide3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4.xml" Type="http://schemas.openxmlformats.org/officeDocument/2006/relationships/slide"/>
</Relationships>

</file>

<file path=ppt/notesSlides/_rels/notesSlide3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5.xml" Type="http://schemas.openxmlformats.org/officeDocument/2006/relationships/slide"/>
</Relationships>

</file>

<file path=ppt/notesSlides/_rels/notesSlide3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6.xml" Type="http://schemas.openxmlformats.org/officeDocument/2006/relationships/slide"/>
</Relationships>

</file>

<file path=ppt/notesSlides/_rels/notesSlide3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7.xml" Type="http://schemas.openxmlformats.org/officeDocument/2006/relationships/slide"/>
</Relationships>

</file>

<file path=ppt/notesSlides/_rels/notesSlide3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8.xml" Type="http://schemas.openxmlformats.org/officeDocument/2006/relationships/slide"/>
</Relationships>

</file>

<file path=ppt/notesSlides/_rels/notesSlide3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39.xml" Type="http://schemas.openxmlformats.org/officeDocument/2006/relationships/slide"/>
</Relationships>

</file>

<file path=ppt/notesSlides/_rels/notesSlide4.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4.xml" Type="http://schemas.openxmlformats.org/officeDocument/2006/relationships/slide"/>
</Relationships>

</file>

<file path=ppt/notesSlides/_rels/notesSlide40.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40.xml" Type="http://schemas.openxmlformats.org/officeDocument/2006/relationships/slide"/>
</Relationships>

</file>

<file path=ppt/notesSlides/_rels/notesSlide5.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5.xml" Type="http://schemas.openxmlformats.org/officeDocument/2006/relationships/slide"/>
</Relationships>

</file>

<file path=ppt/notesSlides/_rels/notesSlide6.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6.xml" Type="http://schemas.openxmlformats.org/officeDocument/2006/relationships/slide"/>
</Relationships>

</file>

<file path=ppt/notesSlides/_rels/notesSlide7.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7.xml" Type="http://schemas.openxmlformats.org/officeDocument/2006/relationships/slide"/>
</Relationships>

</file>

<file path=ppt/notesSlides/_rels/notesSlide8.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8.xml" Type="http://schemas.openxmlformats.org/officeDocument/2006/relationships/slide"/>
</Relationships>

</file>

<file path=ppt/notesSlides/_rels/notesSlide9.xml.rels><?xml version="1.0" encoding="UTF-8" standalone="no"?>
<Relationships xmlns="http://schemas.openxmlformats.org/package/2006/relationships">
<Relationship Id="rId1" Target="../notesMasters/notesMaster1.xml" Type="http://schemas.openxmlformats.org/officeDocument/2006/relationships/notesMaster"/>
<Relationship Id="rId2" Target="../slides/slide9.xml" Type="http://schemas.openxmlformats.org/officeDocument/2006/relationships/slide"/>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a:t>
            </a:fld>
            <a:endParaRPr lang="es-CO"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10</a:t>
            </a:fld>
            <a:endParaRPr lang="es-CO"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11</a:t>
            </a:fld>
            <a:endParaRPr lang="es-CO"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12</a:t>
            </a:fld>
            <a:endParaRPr lang="es-CO"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13</a:t>
            </a:fld>
            <a:endParaRPr lang="es-CO"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14</a:t>
            </a:fld>
            <a:endParaRPr lang="es-CO"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15</a:t>
            </a:fld>
            <a:endParaRPr lang="es-CO"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16</a:t>
            </a:fld>
            <a:endParaRPr lang="es-CO"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17</a:t>
            </a:fld>
            <a:endParaRPr lang="es-CO"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18</a:t>
            </a:fld>
            <a:endParaRPr lang="es-CO"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19</a:t>
            </a:fld>
            <a:endParaRPr lang="es-CO"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a:t>
            </a:fld>
            <a:endParaRPr lang="es-CO"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20</a:t>
            </a:fld>
            <a:endParaRPr lang="es-CO"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21</a:t>
            </a:fld>
            <a:endParaRPr lang="es-CO"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22</a:t>
            </a:fld>
            <a:endParaRPr lang="es-CO"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23</a:t>
            </a:fld>
            <a:endParaRPr lang="es-CO"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24</a:t>
            </a:fld>
            <a:endParaRPr lang="es-CO"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25</a:t>
            </a:fld>
            <a:endParaRPr lang="es-CO"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26</a:t>
            </a:fld>
            <a:endParaRPr lang="es-CO"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27</a:t>
            </a:fld>
            <a:endParaRPr lang="es-CO"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28</a:t>
            </a:fld>
            <a:endParaRPr lang="es-CO"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29</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a:t>
            </a:fld>
            <a:endParaRPr lang="es-CO"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30</a:t>
            </a:fld>
            <a:endParaRPr lang="es-CO"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31</a:t>
            </a:fld>
            <a:endParaRPr lang="es-CO"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32</a:t>
            </a:fld>
            <a:endParaRPr lang="es-CO"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33</a:t>
            </a:fld>
            <a:endParaRPr lang="es-CO"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34</a:t>
            </a:fld>
            <a:endParaRPr lang="es-CO"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35</a:t>
            </a:fld>
            <a:endParaRPr lang="es-CO"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36</a:t>
            </a:fld>
            <a:endParaRPr lang="es-CO"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37</a:t>
            </a:fld>
            <a:endParaRPr lang="es-CO"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38</a:t>
            </a:fld>
            <a:endParaRPr lang="es-CO"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39</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4</a:t>
            </a:fld>
            <a:endParaRPr lang="es-CO"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40</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5</a:t>
            </a:fld>
            <a:endParaRPr lang="es-C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6</a:t>
            </a:fld>
            <a:endParaRPr lang="es-CO"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7</a:t>
            </a:fld>
            <a:endParaRPr lang="es-CO"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8</a:t>
            </a:fld>
            <a:endParaRPr lang="es-CO"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00184D17-2FDB-4EC8-BDEC-7A251800F36C}" type="slidenum">
              <a:rPr lang="es-CO" smtClean="0"/>
              <a:pPr/>
              <a:t>9</a:t>
            </a:fld>
            <a:endParaRPr lang="es-CO" dirty="0"/>
          </a:p>
        </p:txBody>
      </p:sp>
    </p:spTree>
  </p:cSld>
  <p:clrMapOvr>
    <a:masterClrMapping/>
  </p:clrMapOvr>
</p:notes>
</file>

<file path=ppt/slideLayouts/_rels/slideLayout1.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1.jpeg" Type="http://schemas.openxmlformats.org/officeDocument/2006/relationships/image"/>
</Relationships>

</file>

<file path=ppt/slideLayouts/_rels/slideLayout2.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2.jpeg" Type="http://schemas.openxmlformats.org/officeDocument/2006/relationships/image"/>
</Relationships>

</file>

<file path=ppt/slideLayouts/_rels/slideLayout3.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2.jpeg" Type="http://schemas.openxmlformats.org/officeDocument/2006/relationships/image"/>
</Relationships>

</file>

<file path=ppt/slideLayouts/_rels/slideLayout4.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2.jpeg" Type="http://schemas.openxmlformats.org/officeDocument/2006/relationships/image"/>
</Relationships>

</file>

<file path=ppt/slideLayouts/_rels/slideLayout5.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2.jpeg" Type="http://schemas.openxmlformats.org/officeDocument/2006/relationships/image"/>
</Relationships>

</file>

<file path=ppt/slideLayouts/_rels/slideLayout6.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2.jpeg" Type="http://schemas.openxmlformats.org/officeDocument/2006/relationships/image"/>
</Relationships>

</file>

<file path=ppt/slideLayouts/_rels/slideLayout7.xml.rels><?xml version="1.0" encoding="UTF-8" standalone="no"?>
<Relationships xmlns="http://schemas.openxmlformats.org/package/2006/relationships">
<Relationship Id="rId1" Target="../slideMasters/slideMaster1.xml" Type="http://schemas.openxmlformats.org/officeDocument/2006/relationships/slideMaster"/>
<Relationship Id="rId2" Target="../media/image3.jpeg" Type="http://schemas.openxmlformats.org/officeDocument/2006/relationships/image"/>
</Relationships>

</file>

<file path=ppt/slideLayouts/_rels/slideLayout8.xml.rels><?xml version="1.0" encoding="UTF-8" standalone="no"?>
<Relationships xmlns="http://schemas.openxmlformats.org/package/2006/relationships">
<Relationship Id="rId1" Target="../slideMasters/slideMaster1.xml" Type="http://schemas.openxmlformats.org/officeDocument/2006/relationships/slideMaster"/>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inicial">
    <p:spTree>
      <p:nvGrpSpPr>
        <p:cNvPr id="1" name=""/>
        <p:cNvGrpSpPr/>
        <p:nvPr/>
      </p:nvGrpSpPr>
      <p:grpSpPr>
        <a:xfrm>
          <a:off x="0" y="0"/>
          <a:ext cx="0" cy="0"/>
          <a:chOff x="0" y="0"/>
          <a:chExt cx="0" cy="0"/>
        </a:xfrm>
      </p:grpSpPr>
      <p:pic>
        <p:nvPicPr>
          <p:cNvPr id="7" name="6 Imagen" descr="PlantillaInicialPresentacion.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apositiva Agenda">
    <p:spTree>
      <p:nvGrpSpPr>
        <p:cNvPr id="1" name=""/>
        <p:cNvGrpSpPr/>
        <p:nvPr/>
      </p:nvGrpSpPr>
      <p:grpSpPr>
        <a:xfrm>
          <a:off x="0" y="0"/>
          <a:ext cx="0" cy="0"/>
          <a:chOff x="0" y="0"/>
          <a:chExt cx="0" cy="0"/>
        </a:xfrm>
      </p:grpSpPr>
      <p:pic>
        <p:nvPicPr>
          <p:cNvPr id="6" name="5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Título"/>
          <p:cNvSpPr>
            <a:spLocks noGrp="1"/>
          </p:cNvSpPr>
          <p:nvPr>
            <p:ph type="title" hasCustomPrompt="1"/>
          </p:nvPr>
        </p:nvSpPr>
        <p:spPr>
          <a:xfrm>
            <a:off x="467544" y="332656"/>
            <a:ext cx="7571184" cy="792088"/>
          </a:xfrm>
          <a:prstGeom prst="rect">
            <a:avLst/>
          </a:prstGeom>
        </p:spPr>
        <p:txBody>
          <a:bodyPr>
            <a:normAutofit/>
          </a:bodyPr>
          <a:lstStyle>
            <a:lvl1pPr algn="l">
              <a:defRPr sz="2800" b="1" baseline="0">
                <a:solidFill>
                  <a:srgbClr val="007934"/>
                </a:solidFill>
                <a:latin typeface="Trebuchet MS" pitchFamily="34" charset="0"/>
              </a:defRPr>
            </a:lvl1pPr>
          </a:lstStyle>
          <a:p>
            <a:r>
              <a:rPr lang="es-ES" dirty="0" smtClean="0"/>
              <a:t>Agenda / Contenido </a:t>
            </a:r>
            <a:endParaRPr lang="es-CO" dirty="0"/>
          </a:p>
        </p:txBody>
      </p:sp>
      <p:sp>
        <p:nvSpPr>
          <p:cNvPr id="3" name="2 Marcador de contenido"/>
          <p:cNvSpPr>
            <a:spLocks noGrp="1"/>
          </p:cNvSpPr>
          <p:nvPr>
            <p:ph idx="1" hasCustomPrompt="1"/>
          </p:nvPr>
        </p:nvSpPr>
        <p:spPr>
          <a:xfrm>
            <a:off x="457200" y="1988840"/>
            <a:ext cx="7931224" cy="3600401"/>
          </a:xfrm>
          <a:prstGeom prst="rect">
            <a:avLst/>
          </a:prstGeom>
        </p:spPr>
        <p:txBody>
          <a:bodyPr>
            <a:normAutofit/>
          </a:bodyPr>
          <a:lstStyle>
            <a:lvl1pPr>
              <a:buFont typeface="Courier New" pitchFamily="49" charset="0"/>
              <a:buChar char="o"/>
              <a:defRPr sz="2000" b="1" baseline="0">
                <a:solidFill>
                  <a:schemeClr val="tx1">
                    <a:lumMod val="65000"/>
                    <a:lumOff val="35000"/>
                  </a:schemeClr>
                </a:solidFill>
                <a:latin typeface="Trebuchet MS" pitchFamily="34" charset="0"/>
              </a:defRPr>
            </a:lvl1pPr>
            <a:lvl2pPr>
              <a:buFont typeface="Arial" pitchFamily="34" charset="0"/>
              <a:buChar char="•"/>
              <a:defRPr sz="1600" baseline="0">
                <a:solidFill>
                  <a:schemeClr val="tx1">
                    <a:lumMod val="50000"/>
                    <a:lumOff val="50000"/>
                  </a:schemeClr>
                </a:solidFill>
                <a:latin typeface="Trebuchet MS" pitchFamily="34" charset="0"/>
              </a:defRPr>
            </a:lvl2pPr>
          </a:lstStyle>
          <a:p>
            <a:pPr lvl="0"/>
            <a:r>
              <a:rPr lang="es-ES" dirty="0" smtClean="0"/>
              <a:t>Título subtema 1</a:t>
            </a:r>
          </a:p>
          <a:p>
            <a:pPr lvl="1"/>
            <a:r>
              <a:rPr lang="es-ES" dirty="0" smtClean="0"/>
              <a:t>Título subtema 1.1</a:t>
            </a:r>
          </a:p>
          <a:p>
            <a:pPr lvl="1"/>
            <a:r>
              <a:rPr lang="es-ES" dirty="0" smtClean="0"/>
              <a:t>Título subtema 1.2</a:t>
            </a:r>
          </a:p>
          <a:p>
            <a:pPr lvl="0"/>
            <a:r>
              <a:rPr lang="es-ES" dirty="0" smtClean="0"/>
              <a:t>Título subtema 2</a:t>
            </a:r>
          </a:p>
          <a:p>
            <a:pPr lvl="1"/>
            <a:r>
              <a:rPr lang="es-ES" dirty="0" smtClean="0"/>
              <a:t>Título subtema 2.1</a:t>
            </a:r>
          </a:p>
          <a:p>
            <a:pPr lvl="1"/>
            <a:r>
              <a:rPr lang="es-ES" dirty="0" smtClean="0"/>
              <a:t>Título Subtema 2.2</a:t>
            </a:r>
          </a:p>
          <a:p>
            <a:pPr lvl="0"/>
            <a:r>
              <a:rPr lang="es-ES" dirty="0" smtClean="0"/>
              <a:t>Título subtema 3</a:t>
            </a:r>
          </a:p>
          <a:p>
            <a:pPr lvl="1"/>
            <a:r>
              <a:rPr lang="es-ES" dirty="0" smtClean="0"/>
              <a:t>Título subtema 3.1</a:t>
            </a:r>
          </a:p>
          <a:p>
            <a:pPr lvl="1"/>
            <a:r>
              <a:rPr lang="es-ES" dirty="0" smtClean="0"/>
              <a:t>Título Subtema 3.2</a:t>
            </a:r>
            <a:endParaRPr lang="es-CO" dirty="0"/>
          </a:p>
        </p:txBody>
      </p:sp>
      <p:sp>
        <p:nvSpPr>
          <p:cNvPr id="5" name="1 Título"/>
          <p:cNvSpPr txBox="1">
            <a:spLocks/>
          </p:cNvSpPr>
          <p:nvPr userDrawn="1"/>
        </p:nvSpPr>
        <p:spPr>
          <a:xfrm>
            <a:off x="467544" y="1340768"/>
            <a:ext cx="7571184" cy="504056"/>
          </a:xfrm>
          <a:prstGeom prst="rect">
            <a:avLst/>
          </a:prstGeom>
        </p:spPr>
        <p:txBody>
          <a:bodyPr>
            <a:normAutofit/>
          </a:bodyPr>
          <a:lstStyle>
            <a:lvl1pPr algn="l">
              <a:defRPr sz="2800" b="1">
                <a:solidFill>
                  <a:srgbClr val="007934"/>
                </a:solidFill>
                <a:latin typeface="Trebuchet MS"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CO" sz="2400" b="1" i="0" u="none" strike="noStrike" kern="1200" cap="none" spc="0" normalizeH="0" baseline="0" noProof="0" dirty="0">
              <a:ln>
                <a:noFill/>
              </a:ln>
              <a:solidFill>
                <a:srgbClr val="5DBF0C"/>
              </a:solidFill>
              <a:effectLst/>
              <a:uLnTx/>
              <a:uFillTx/>
              <a:latin typeface="Trebuchet MS" pitchFamily="34" charset="0"/>
              <a:ea typeface="+mj-ea"/>
              <a:cs typeface="+mj-cs"/>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título presentación">
    <p:spTree>
      <p:nvGrpSpPr>
        <p:cNvPr id="1" name=""/>
        <p:cNvGrpSpPr/>
        <p:nvPr/>
      </p:nvGrpSpPr>
      <p:grpSpPr>
        <a:xfrm>
          <a:off x="0" y="0"/>
          <a:ext cx="0" cy="0"/>
          <a:chOff x="0" y="0"/>
          <a:chExt cx="0" cy="0"/>
        </a:xfrm>
      </p:grpSpPr>
      <p:pic>
        <p:nvPicPr>
          <p:cNvPr id="4" name="3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Título"/>
          <p:cNvSpPr>
            <a:spLocks noGrp="1"/>
          </p:cNvSpPr>
          <p:nvPr>
            <p:ph type="title" hasCustomPrompt="1"/>
          </p:nvPr>
        </p:nvSpPr>
        <p:spPr>
          <a:xfrm>
            <a:off x="1115616" y="2780928"/>
            <a:ext cx="6768752" cy="1362075"/>
          </a:xfrm>
          <a:prstGeom prst="rect">
            <a:avLst/>
          </a:prstGeom>
        </p:spPr>
        <p:txBody>
          <a:bodyPr anchor="t"/>
          <a:lstStyle>
            <a:lvl1pPr algn="ctr">
              <a:lnSpc>
                <a:spcPts val="4000"/>
              </a:lnSpc>
              <a:defRPr lang="es-CO" sz="4000" b="1" baseline="0" dirty="0">
                <a:solidFill>
                  <a:srgbClr val="007934"/>
                </a:solidFill>
                <a:latin typeface="Trebuchet MS" pitchFamily="34" charset="0"/>
              </a:defRPr>
            </a:lvl1pPr>
          </a:lstStyle>
          <a:p>
            <a:r>
              <a:rPr lang="es-ES" dirty="0" smtClean="0"/>
              <a:t>Título principal de la</a:t>
            </a:r>
            <a:br>
              <a:rPr lang="es-ES" dirty="0" smtClean="0"/>
            </a:br>
            <a:r>
              <a:rPr lang="es-ES" dirty="0" smtClean="0"/>
              <a:t>Presentación</a:t>
            </a:r>
            <a:endParaRPr lang="es-C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título - subtítulo">
    <p:spTree>
      <p:nvGrpSpPr>
        <p:cNvPr id="1" name=""/>
        <p:cNvGrpSpPr/>
        <p:nvPr/>
      </p:nvGrpSpPr>
      <p:grpSpPr>
        <a:xfrm>
          <a:off x="0" y="0"/>
          <a:ext cx="0" cy="0"/>
          <a:chOff x="0" y="0"/>
          <a:chExt cx="0" cy="0"/>
        </a:xfrm>
      </p:grpSpPr>
      <p:pic>
        <p:nvPicPr>
          <p:cNvPr id="8" name="7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1 Título"/>
          <p:cNvSpPr>
            <a:spLocks noGrp="1"/>
          </p:cNvSpPr>
          <p:nvPr>
            <p:ph type="title" hasCustomPrompt="1"/>
          </p:nvPr>
        </p:nvSpPr>
        <p:spPr>
          <a:xfrm>
            <a:off x="539552" y="1844824"/>
            <a:ext cx="3816424" cy="3384376"/>
          </a:xfrm>
          <a:prstGeom prst="rect">
            <a:avLst/>
          </a:prstGeom>
        </p:spPr>
        <p:txBody>
          <a:bodyPr/>
          <a:lstStyle>
            <a:lvl1pPr algn="just">
              <a:defRPr sz="1800">
                <a:solidFill>
                  <a:schemeClr val="tx1">
                    <a:lumMod val="65000"/>
                    <a:lumOff val="35000"/>
                  </a:schemeClr>
                </a:solidFill>
                <a:latin typeface="Trebuchet MS" pitchFamily="34" charset="0"/>
              </a:defRPr>
            </a:lvl1pPr>
          </a:lstStyle>
          <a:p>
            <a:r>
              <a:rPr lang="es-ES" dirty="0" smtClean="0"/>
              <a:t>Texto párrafo subtema, escriba aquí la información relacionada con el subtema. Texto párrafo subtema, escriba aquí la información relacionada con el subtema. Texto párrafo subtema, escriba aquí la información relacionada con el subtema. Texto párrafo subtema, escriba aquí la información relacionada con el subtema.</a:t>
            </a:r>
            <a:endParaRPr lang="es-CO" dirty="0"/>
          </a:p>
        </p:txBody>
      </p:sp>
      <p:sp>
        <p:nvSpPr>
          <p:cNvPr id="6" name="2 Marcador de texto"/>
          <p:cNvSpPr>
            <a:spLocks noGrp="1"/>
          </p:cNvSpPr>
          <p:nvPr>
            <p:ph type="body" idx="15" hasCustomPrompt="1"/>
          </p:nvPr>
        </p:nvSpPr>
        <p:spPr>
          <a:xfrm>
            <a:off x="544016" y="1340768"/>
            <a:ext cx="7772400" cy="432048"/>
          </a:xfrm>
          <a:prstGeom prst="rect">
            <a:avLst/>
          </a:prstGeom>
        </p:spPr>
        <p:txBody>
          <a:bodyPr anchor="b"/>
          <a:lstStyle>
            <a:lvl1pPr marL="0" indent="0">
              <a:buNone/>
              <a:defRPr sz="2400" b="1" baseline="0">
                <a:solidFill>
                  <a:srgbClr val="5DBF0C"/>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Subtítulo diapositiva</a:t>
            </a:r>
          </a:p>
        </p:txBody>
      </p:sp>
      <p:sp>
        <p:nvSpPr>
          <p:cNvPr id="7" name="2 Marcador de texto"/>
          <p:cNvSpPr>
            <a:spLocks noGrp="1"/>
          </p:cNvSpPr>
          <p:nvPr>
            <p:ph type="body" idx="13" hasCustomPrompt="1"/>
          </p:nvPr>
        </p:nvSpPr>
        <p:spPr>
          <a:xfrm>
            <a:off x="539552" y="260649"/>
            <a:ext cx="7772400" cy="288032"/>
          </a:xfrm>
          <a:prstGeom prst="rect">
            <a:avLst/>
          </a:prstGeom>
        </p:spPr>
        <p:txBody>
          <a:bodyPr anchor="b"/>
          <a:lstStyle>
            <a:lvl1pPr marL="0" indent="0">
              <a:buNone/>
              <a:defRPr sz="1400" baseline="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Tema principal presentación</a:t>
            </a:r>
          </a:p>
        </p:txBody>
      </p:sp>
      <p:sp>
        <p:nvSpPr>
          <p:cNvPr id="11" name="2 Marcador de texto"/>
          <p:cNvSpPr>
            <a:spLocks noGrp="1"/>
          </p:cNvSpPr>
          <p:nvPr>
            <p:ph type="body" idx="14" hasCustomPrompt="1"/>
          </p:nvPr>
        </p:nvSpPr>
        <p:spPr>
          <a:xfrm>
            <a:off x="544016" y="548680"/>
            <a:ext cx="7772400" cy="432048"/>
          </a:xfrm>
          <a:prstGeom prst="rect">
            <a:avLst/>
          </a:prstGeom>
        </p:spPr>
        <p:txBody>
          <a:bodyPr anchor="b"/>
          <a:lstStyle>
            <a:lvl1pPr marL="0" indent="0">
              <a:buNone/>
              <a:defRPr sz="3200" b="1" baseline="0">
                <a:solidFill>
                  <a:srgbClr val="007934"/>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Título diapositiva</a:t>
            </a:r>
          </a:p>
        </p:txBody>
      </p:sp>
      <p:sp>
        <p:nvSpPr>
          <p:cNvPr id="9" name="6 Marcador de número de diapositiva"/>
          <p:cNvSpPr>
            <a:spLocks noGrp="1"/>
          </p:cNvSpPr>
          <p:nvPr>
            <p:ph type="sldNum" sz="quarter" idx="12"/>
          </p:nvPr>
        </p:nvSpPr>
        <p:spPr>
          <a:xfrm>
            <a:off x="8536838" y="6334405"/>
            <a:ext cx="607163" cy="365125"/>
          </a:xfrm>
          <a:prstGeom prst="rect">
            <a:avLst/>
          </a:prstGeom>
        </p:spPr>
        <p:txBody>
          <a:bodyPr/>
          <a:lstStyle>
            <a:lvl1pPr>
              <a:defRPr>
                <a:solidFill>
                  <a:schemeClr val="tx1">
                    <a:lumMod val="50000"/>
                    <a:lumOff val="50000"/>
                  </a:schemeClr>
                </a:solidFill>
                <a:latin typeface="Trebuchet MS" pitchFamily="34" charset="0"/>
              </a:defRPr>
            </a:lvl1pPr>
          </a:lstStyle>
          <a:p>
            <a:fld id="{6A390CAE-5A1D-442A-B9F1-736C12844423}" type="slidenum">
              <a:rPr lang="es-CO" smtClean="0"/>
              <a:pPr/>
              <a:t>‹Nº›</a:t>
            </a:fld>
            <a:endParaRPr lang="es-C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8" name="7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1 Título"/>
          <p:cNvSpPr>
            <a:spLocks noGrp="1"/>
          </p:cNvSpPr>
          <p:nvPr>
            <p:ph type="title" hasCustomPrompt="1"/>
          </p:nvPr>
        </p:nvSpPr>
        <p:spPr>
          <a:xfrm>
            <a:off x="467544" y="332656"/>
            <a:ext cx="7571184" cy="792088"/>
          </a:xfrm>
          <a:prstGeom prst="rect">
            <a:avLst/>
          </a:prstGeom>
        </p:spPr>
        <p:txBody>
          <a:bodyPr>
            <a:normAutofit/>
          </a:bodyPr>
          <a:lstStyle>
            <a:lvl1pPr algn="l">
              <a:defRPr sz="2800" b="1" baseline="0">
                <a:solidFill>
                  <a:srgbClr val="007934"/>
                </a:solidFill>
                <a:latin typeface="Trebuchet MS" pitchFamily="34" charset="0"/>
              </a:defRPr>
            </a:lvl1pPr>
          </a:lstStyle>
          <a:p>
            <a:r>
              <a:rPr lang="es-ES" dirty="0" smtClean="0"/>
              <a:t>Contacto</a:t>
            </a:r>
            <a:endParaRPr lang="es-CO" dirty="0"/>
          </a:p>
        </p:txBody>
      </p:sp>
      <p:sp>
        <p:nvSpPr>
          <p:cNvPr id="5" name="2 Marcador de contenido"/>
          <p:cNvSpPr>
            <a:spLocks noGrp="1"/>
          </p:cNvSpPr>
          <p:nvPr>
            <p:ph idx="1" hasCustomPrompt="1"/>
          </p:nvPr>
        </p:nvSpPr>
        <p:spPr>
          <a:xfrm>
            <a:off x="457200" y="1463040"/>
            <a:ext cx="7931224" cy="4126201"/>
          </a:xfrm>
          <a:prstGeom prst="rect">
            <a:avLst/>
          </a:prstGeom>
        </p:spPr>
        <p:txBody>
          <a:bodyPr>
            <a:normAutofit/>
          </a:bodyPr>
          <a:lstStyle>
            <a:lvl1pPr>
              <a:buFont typeface="Courier New" pitchFamily="49" charset="0"/>
              <a:buChar char="o"/>
              <a:defRPr sz="2000" b="1" baseline="0">
                <a:solidFill>
                  <a:schemeClr val="tx1">
                    <a:lumMod val="65000"/>
                    <a:lumOff val="35000"/>
                  </a:schemeClr>
                </a:solidFill>
                <a:latin typeface="Trebuchet MS" pitchFamily="34" charset="0"/>
              </a:defRPr>
            </a:lvl1pPr>
            <a:lvl2pPr>
              <a:buFont typeface="Arial" pitchFamily="34" charset="0"/>
              <a:buChar char="•"/>
              <a:defRPr sz="1600" baseline="0">
                <a:solidFill>
                  <a:schemeClr val="tx1">
                    <a:lumMod val="50000"/>
                    <a:lumOff val="50000"/>
                  </a:schemeClr>
                </a:solidFill>
                <a:latin typeface="Trebuchet MS" pitchFamily="34" charset="0"/>
              </a:defRPr>
            </a:lvl2pPr>
          </a:lstStyle>
          <a:p>
            <a:pPr lvl="0"/>
            <a:r>
              <a:rPr lang="es-ES" dirty="0" smtClean="0"/>
              <a:t>Nombre expositor</a:t>
            </a:r>
          </a:p>
          <a:p>
            <a:pPr marL="719138" lvl="1" indent="0">
              <a:lnSpc>
                <a:spcPct val="150000"/>
              </a:lnSpc>
              <a:buNone/>
            </a:pPr>
            <a:r>
              <a:rPr lang="es-CO" dirty="0" smtClean="0"/>
              <a:t>correoexpositor@epm.com.co</a:t>
            </a:r>
            <a:br>
              <a:rPr lang="es-CO" dirty="0" smtClean="0"/>
            </a:br>
            <a:r>
              <a:rPr lang="es-CO" dirty="0" smtClean="0"/>
              <a:t>Teléfono: +57-4 380 8080 </a:t>
            </a:r>
            <a:br>
              <a:rPr lang="es-CO" dirty="0" smtClean="0"/>
            </a:br>
            <a:r>
              <a:rPr lang="es-CO" dirty="0" smtClean="0"/>
              <a:t>Móvil: 300 123 4567</a:t>
            </a:r>
          </a:p>
          <a:p>
            <a:pPr marL="719138" lvl="1" indent="0">
              <a:lnSpc>
                <a:spcPct val="150000"/>
              </a:lnSpc>
              <a:buNone/>
            </a:pPr>
            <a:r>
              <a:rPr lang="es-CO" dirty="0" smtClean="0"/>
              <a:t>Fax: +57-4 265 9350 </a:t>
            </a:r>
            <a:endParaRPr lang="es-ES" dirty="0" smtClean="0"/>
          </a:p>
        </p:txBody>
      </p:sp>
      <p:sp>
        <p:nvSpPr>
          <p:cNvPr id="6" name="1 Título"/>
          <p:cNvSpPr txBox="1">
            <a:spLocks/>
          </p:cNvSpPr>
          <p:nvPr userDrawn="1"/>
        </p:nvSpPr>
        <p:spPr>
          <a:xfrm>
            <a:off x="467544" y="1340768"/>
            <a:ext cx="7571184" cy="504056"/>
          </a:xfrm>
          <a:prstGeom prst="rect">
            <a:avLst/>
          </a:prstGeom>
        </p:spPr>
        <p:txBody>
          <a:bodyPr>
            <a:normAutofit/>
          </a:bodyPr>
          <a:lstStyle>
            <a:lvl1pPr algn="l">
              <a:defRPr sz="2800" b="1">
                <a:solidFill>
                  <a:srgbClr val="007934"/>
                </a:solidFill>
                <a:latin typeface="Trebuchet MS"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CO" sz="2400" b="1" i="0" u="none" strike="noStrike" kern="1200" cap="none" spc="0" normalizeH="0" baseline="0" noProof="0" dirty="0">
              <a:ln>
                <a:noFill/>
              </a:ln>
              <a:solidFill>
                <a:srgbClr val="5DBF0C"/>
              </a:solidFill>
              <a:effectLst/>
              <a:uLnTx/>
              <a:uFillTx/>
              <a:latin typeface="Trebuchet MS" pitchFamily="34" charset="0"/>
              <a:ea typeface="+mj-ea"/>
              <a:cs typeface="+mj-cs"/>
            </a:endParaRPr>
          </a:p>
        </p:txBody>
      </p:sp>
      <p:sp>
        <p:nvSpPr>
          <p:cNvPr id="7" name="6 Marcador de número de diapositiva"/>
          <p:cNvSpPr>
            <a:spLocks noGrp="1"/>
          </p:cNvSpPr>
          <p:nvPr>
            <p:ph type="sldNum" sz="quarter" idx="12"/>
          </p:nvPr>
        </p:nvSpPr>
        <p:spPr>
          <a:xfrm>
            <a:off x="8536838" y="6334405"/>
            <a:ext cx="607163" cy="365125"/>
          </a:xfrm>
          <a:prstGeom prst="rect">
            <a:avLst/>
          </a:prstGeom>
        </p:spPr>
        <p:txBody>
          <a:bodyPr/>
          <a:lstStyle>
            <a:lvl1pPr>
              <a:defRPr>
                <a:solidFill>
                  <a:schemeClr val="tx1">
                    <a:lumMod val="50000"/>
                    <a:lumOff val="50000"/>
                  </a:schemeClr>
                </a:solidFill>
                <a:latin typeface="Trebuchet MS" pitchFamily="34" charset="0"/>
              </a:defRPr>
            </a:lvl1pPr>
          </a:lstStyle>
          <a:p>
            <a:fld id="{6A390CAE-5A1D-442A-B9F1-736C12844423}" type="slidenum">
              <a:rPr lang="es-CO" smtClean="0"/>
              <a:pPr/>
              <a:t>‹Nº›</a:t>
            </a:fld>
            <a:endParaRPr lang="es-C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8" name="7 Imagen" descr="04_Plantilla_contenidos.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1 Título"/>
          <p:cNvSpPr>
            <a:spLocks noGrp="1"/>
          </p:cNvSpPr>
          <p:nvPr>
            <p:ph type="title" hasCustomPrompt="1"/>
          </p:nvPr>
        </p:nvSpPr>
        <p:spPr>
          <a:xfrm>
            <a:off x="467544" y="332656"/>
            <a:ext cx="7571184" cy="792088"/>
          </a:xfrm>
          <a:prstGeom prst="rect">
            <a:avLst/>
          </a:prstGeom>
        </p:spPr>
        <p:txBody>
          <a:bodyPr>
            <a:normAutofit/>
          </a:bodyPr>
          <a:lstStyle>
            <a:lvl1pPr algn="l">
              <a:defRPr sz="2800" b="1" baseline="0">
                <a:solidFill>
                  <a:srgbClr val="007934"/>
                </a:solidFill>
                <a:latin typeface="Trebuchet MS" pitchFamily="34" charset="0"/>
              </a:defRPr>
            </a:lvl1pPr>
          </a:lstStyle>
          <a:p>
            <a:r>
              <a:rPr lang="es-ES" dirty="0" smtClean="0"/>
              <a:t>Bibliografía / </a:t>
            </a:r>
            <a:r>
              <a:rPr lang="es-ES" dirty="0" err="1" smtClean="0"/>
              <a:t>cibergrafía</a:t>
            </a:r>
            <a:r>
              <a:rPr lang="es-ES" dirty="0" smtClean="0"/>
              <a:t> / créditos</a:t>
            </a:r>
            <a:endParaRPr lang="es-CO" dirty="0"/>
          </a:p>
        </p:txBody>
      </p:sp>
      <p:sp>
        <p:nvSpPr>
          <p:cNvPr id="5" name="2 Marcador de contenido"/>
          <p:cNvSpPr>
            <a:spLocks noGrp="1"/>
          </p:cNvSpPr>
          <p:nvPr>
            <p:ph idx="1" hasCustomPrompt="1"/>
          </p:nvPr>
        </p:nvSpPr>
        <p:spPr>
          <a:xfrm>
            <a:off x="457200" y="1463040"/>
            <a:ext cx="7931224" cy="4126201"/>
          </a:xfrm>
          <a:prstGeom prst="rect">
            <a:avLst/>
          </a:prstGeom>
        </p:spPr>
        <p:txBody>
          <a:bodyPr>
            <a:normAutofit/>
          </a:bodyPr>
          <a:lstStyle>
            <a:lvl1pPr>
              <a:buFont typeface="Courier New" pitchFamily="49" charset="0"/>
              <a:buChar char="o"/>
              <a:defRPr sz="2000" b="1" baseline="0">
                <a:solidFill>
                  <a:schemeClr val="tx1">
                    <a:lumMod val="65000"/>
                    <a:lumOff val="35000"/>
                  </a:schemeClr>
                </a:solidFill>
                <a:latin typeface="Trebuchet MS" pitchFamily="34" charset="0"/>
              </a:defRPr>
            </a:lvl1pPr>
            <a:lvl2pPr>
              <a:buFont typeface="Arial" pitchFamily="34" charset="0"/>
              <a:buChar char="•"/>
              <a:defRPr sz="1600" baseline="0">
                <a:solidFill>
                  <a:schemeClr val="tx1">
                    <a:lumMod val="50000"/>
                    <a:lumOff val="50000"/>
                  </a:schemeClr>
                </a:solidFill>
                <a:latin typeface="Trebuchet MS" pitchFamily="34" charset="0"/>
              </a:defRPr>
            </a:lvl2pPr>
          </a:lstStyle>
          <a:p>
            <a:pPr lvl="0"/>
            <a:r>
              <a:rPr lang="es-ES" dirty="0" smtClean="0"/>
              <a:t>Nombre libro</a:t>
            </a:r>
          </a:p>
          <a:p>
            <a:pPr lvl="1"/>
            <a:r>
              <a:rPr lang="es-ES" dirty="0" smtClean="0"/>
              <a:t>Autor / Edición  / página / </a:t>
            </a:r>
          </a:p>
          <a:p>
            <a:pPr lvl="0"/>
            <a:r>
              <a:rPr lang="es-ES" dirty="0" smtClean="0"/>
              <a:t>Nombre sitio web</a:t>
            </a:r>
          </a:p>
          <a:p>
            <a:pPr lvl="1"/>
            <a:r>
              <a:rPr lang="es-ES" dirty="0" smtClean="0"/>
              <a:t>Enlace / fecha</a:t>
            </a:r>
          </a:p>
          <a:p>
            <a:pPr lvl="0"/>
            <a:r>
              <a:rPr lang="es-ES" dirty="0" smtClean="0"/>
              <a:t>Colaboradores</a:t>
            </a:r>
          </a:p>
          <a:p>
            <a:pPr lvl="1"/>
            <a:r>
              <a:rPr lang="es-CO" dirty="0" smtClean="0"/>
              <a:t>Nombre colaborador</a:t>
            </a:r>
          </a:p>
        </p:txBody>
      </p:sp>
      <p:sp>
        <p:nvSpPr>
          <p:cNvPr id="6" name="1 Título"/>
          <p:cNvSpPr txBox="1">
            <a:spLocks/>
          </p:cNvSpPr>
          <p:nvPr userDrawn="1"/>
        </p:nvSpPr>
        <p:spPr>
          <a:xfrm>
            <a:off x="467544" y="1340768"/>
            <a:ext cx="7571184" cy="504056"/>
          </a:xfrm>
          <a:prstGeom prst="rect">
            <a:avLst/>
          </a:prstGeom>
        </p:spPr>
        <p:txBody>
          <a:bodyPr>
            <a:normAutofit/>
          </a:bodyPr>
          <a:lstStyle>
            <a:lvl1pPr algn="l">
              <a:defRPr sz="2800" b="1">
                <a:solidFill>
                  <a:srgbClr val="007934"/>
                </a:solidFill>
                <a:latin typeface="Trebuchet MS"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CO" sz="2400" b="1" i="0" u="none" strike="noStrike" kern="1200" cap="none" spc="0" normalizeH="0" baseline="0" noProof="0" dirty="0">
              <a:ln>
                <a:noFill/>
              </a:ln>
              <a:solidFill>
                <a:srgbClr val="5DBF0C"/>
              </a:solidFill>
              <a:effectLst/>
              <a:uLnTx/>
              <a:uFillTx/>
              <a:latin typeface="Trebuchet MS" pitchFamily="34" charset="0"/>
              <a:ea typeface="+mj-ea"/>
              <a:cs typeface="+mj-cs"/>
            </a:endParaRPr>
          </a:p>
        </p:txBody>
      </p:sp>
      <p:sp>
        <p:nvSpPr>
          <p:cNvPr id="7" name="6 Marcador de número de diapositiva"/>
          <p:cNvSpPr>
            <a:spLocks noGrp="1"/>
          </p:cNvSpPr>
          <p:nvPr>
            <p:ph type="sldNum" sz="quarter" idx="12"/>
          </p:nvPr>
        </p:nvSpPr>
        <p:spPr>
          <a:xfrm>
            <a:off x="8536838" y="6334405"/>
            <a:ext cx="607163" cy="365125"/>
          </a:xfrm>
          <a:prstGeom prst="rect">
            <a:avLst/>
          </a:prstGeom>
        </p:spPr>
        <p:txBody>
          <a:bodyPr/>
          <a:lstStyle>
            <a:lvl1pPr>
              <a:defRPr>
                <a:solidFill>
                  <a:schemeClr val="tx1">
                    <a:lumMod val="50000"/>
                    <a:lumOff val="50000"/>
                  </a:schemeClr>
                </a:solidFill>
                <a:latin typeface="Trebuchet MS" pitchFamily="34" charset="0"/>
              </a:defRPr>
            </a:lvl1pPr>
          </a:lstStyle>
          <a:p>
            <a:fld id="{6A390CAE-5A1D-442A-B9F1-736C12844423}" type="slidenum">
              <a:rPr lang="es-CO" smtClean="0"/>
              <a:pPr/>
              <a:t>‹Nº›</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agradecimiento">
    <p:spTree>
      <p:nvGrpSpPr>
        <p:cNvPr id="1" name=""/>
        <p:cNvGrpSpPr/>
        <p:nvPr/>
      </p:nvGrpSpPr>
      <p:grpSpPr>
        <a:xfrm>
          <a:off x="0" y="0"/>
          <a:ext cx="0" cy="0"/>
          <a:chOff x="0" y="0"/>
          <a:chExt cx="0" cy="0"/>
        </a:xfrm>
      </p:grpSpPr>
      <p:pic>
        <p:nvPicPr>
          <p:cNvPr id="3" name="2 Imagen" descr="08_Agradecimiento.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parador 02">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no"?>
<Relationships xmlns="http://schemas.openxmlformats.org/package/2006/relationships">
<Relationship Id="rId1" Target="../slideLayouts/slideLayout1.xml" Type="http://schemas.openxmlformats.org/officeDocument/2006/relationships/slideLayout"/>
<Relationship Id="rId2" Target="../slideLayouts/slideLayout2.xml" Type="http://schemas.openxmlformats.org/officeDocument/2006/relationships/slideLayout"/>
<Relationship Id="rId3" Target="../slideLayouts/slideLayout3.xml" Type="http://schemas.openxmlformats.org/officeDocument/2006/relationships/slideLayout"/>
<Relationship Id="rId4" Target="../slideLayouts/slideLayout4.xml" Type="http://schemas.openxmlformats.org/officeDocument/2006/relationships/slideLayout"/>
<Relationship Id="rId5" Target="../slideLayouts/slideLayout5.xml" Type="http://schemas.openxmlformats.org/officeDocument/2006/relationships/slideLayout"/>
<Relationship Id="rId6" Target="../slideLayouts/slideLayout6.xml" Type="http://schemas.openxmlformats.org/officeDocument/2006/relationships/slideLayout"/>
<Relationship Id="rId7" Target="../slideLayouts/slideLayout7.xml" Type="http://schemas.openxmlformats.org/officeDocument/2006/relationships/slideLayout"/>
<Relationship Id="rId8" Target="../slideLayouts/slideLayout8.xml" Type="http://schemas.openxmlformats.org/officeDocument/2006/relationships/slideLayout"/>
<Relationship Id="rId9" Target="../theme/theme1.xml" Type="http://schemas.openxmlformats.org/officeDocument/2006/relationships/theme"/>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9" r:id="rId5"/>
    <p:sldLayoutId id="2147483670" r:id="rId6"/>
    <p:sldLayoutId id="2147483662" r:id="rId7"/>
    <p:sldLayoutId id="2147483665"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
<Relationships xmlns="http://schemas.openxmlformats.org/package/2006/relationships">
<Relationship Id="rId1" Target="../slideLayouts/slideLayout1.xml" Type="http://schemas.openxmlformats.org/officeDocument/2006/relationships/slideLayout"/>
<Relationship Id="rId2" Target="../notesSlides/notesSlide1.xml" Type="http://schemas.openxmlformats.org/officeDocument/2006/relationships/notesSlide"/>
</Relationships>

</file>

<file path=ppt/slides/_rels/slide10.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0.xml" Type="http://schemas.openxmlformats.org/officeDocument/2006/relationships/notesSlide"/>
<Relationship Id="rId3" Target="../media/image15.jpeg" Type="http://schemas.openxmlformats.org/officeDocument/2006/relationships/image"/>
</Relationships>
</file>

<file path=ppt/slides/_rels/slide11.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1.xml" Type="http://schemas.openxmlformats.org/officeDocument/2006/relationships/notesSlide"/>
</Relationships>

</file>

<file path=ppt/slides/_rels/slide12.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2.xml" Type="http://schemas.openxmlformats.org/officeDocument/2006/relationships/notesSlide"/>
</Relationships>

</file>

<file path=ppt/slides/_rels/slide13.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3.xml" Type="http://schemas.openxmlformats.org/officeDocument/2006/relationships/notesSlide"/>
<Relationship Id="rId3" Target="../media/image16.jpeg" Type="http://schemas.openxmlformats.org/officeDocument/2006/relationships/image"/>
</Relationships>
</file>

<file path=ppt/slides/_rels/slide14.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4.xml" Type="http://schemas.openxmlformats.org/officeDocument/2006/relationships/notesSlide"/>
</Relationships>

</file>

<file path=ppt/slides/_rels/slide15.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5.xml" Type="http://schemas.openxmlformats.org/officeDocument/2006/relationships/notesSlide"/>
<Relationship Id="rId3" Target="../media/image17.png" Type="http://schemas.openxmlformats.org/officeDocument/2006/relationships/image"/>
</Relationships>

</file>

<file path=ppt/slides/_rels/slide16.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6.xml" Type="http://schemas.openxmlformats.org/officeDocument/2006/relationships/notesSlide"/>
<Relationship Id="rId3" Target="../media/image18.jpeg" Type="http://schemas.openxmlformats.org/officeDocument/2006/relationships/image"/>
</Relationships>
</file>

<file path=ppt/slides/_rels/slide17.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7.xml" Type="http://schemas.openxmlformats.org/officeDocument/2006/relationships/notesSlide"/>
</Relationships>

</file>

<file path=ppt/slides/_rels/slide18.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8.xml" Type="http://schemas.openxmlformats.org/officeDocument/2006/relationships/notesSlide"/>
<Relationship Id="rId3" Target="../media/image19.jpeg" Type="http://schemas.openxmlformats.org/officeDocument/2006/relationships/image"/>
<Relationship Id="rId4" Target="../media/image20.jpeg" Type="http://schemas.openxmlformats.org/officeDocument/2006/relationships/image"/>
</Relationships>
</file>

<file path=ppt/slides/_rels/slide19.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19.xml" Type="http://schemas.openxmlformats.org/officeDocument/2006/relationships/notesSlide"/>
</Relationships>

</file>

<file path=ppt/slides/_rels/slide2.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2.xml" Type="http://schemas.openxmlformats.org/officeDocument/2006/relationships/notesSlide"/>
</Relationships>

</file>

<file path=ppt/slides/_rels/slide20.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0.xml" Type="http://schemas.openxmlformats.org/officeDocument/2006/relationships/notesSlide"/>
<Relationship Id="rId3" Target="../media/image21.wmf" Type="http://schemas.openxmlformats.org/officeDocument/2006/relationships/image"/>
</Relationships>

</file>

<file path=ppt/slides/_rels/slide21.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1.xml" Type="http://schemas.openxmlformats.org/officeDocument/2006/relationships/notesSlide"/>
<Relationship Id="rId3" Target="http://www.epm.com.co/site/Home/Centrodedocumentos/Proveedoresycontratistas/Documentos/Manuales.aspx" TargetMode="External" Type="http://schemas.openxmlformats.org/officeDocument/2006/relationships/hyperlink"/>
<Relationship Id="rId4" Target="../media/image22.png" Type="http://schemas.openxmlformats.org/officeDocument/2006/relationships/image"/>
<Relationship Id="rId5" Target="http://www.epm.com.co/epm/institucional/serv_prove_norm_manudib_1.html?id=5" TargetMode="External" Type="http://schemas.openxmlformats.org/officeDocument/2006/relationships/hyperlink"/>
</Relationships>

</file>

<file path=ppt/slides/_rels/slide22.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2.xml" Type="http://schemas.openxmlformats.org/officeDocument/2006/relationships/notesSlide"/>
<Relationship Id="rId3" Target="../media/image23.png" Type="http://schemas.openxmlformats.org/officeDocument/2006/relationships/image"/>
</Relationships>

</file>

<file path=ppt/slides/_rels/slide23.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3.xml" Type="http://schemas.openxmlformats.org/officeDocument/2006/relationships/notesSlide"/>
<Relationship Id="rId3" Target="../media/image24.png" Type="http://schemas.openxmlformats.org/officeDocument/2006/relationships/image"/>
<Relationship Id="rId4" Target="../media/image25.png" Type="http://schemas.openxmlformats.org/officeDocument/2006/relationships/image"/>
</Relationships>

</file>

<file path=ppt/slides/_rels/slide24.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4.xml" Type="http://schemas.openxmlformats.org/officeDocument/2006/relationships/notesSlide"/>
</Relationships>

</file>

<file path=ppt/slides/_rels/slide25.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5.xml" Type="http://schemas.openxmlformats.org/officeDocument/2006/relationships/notesSlide"/>
<Relationship Id="rId3" Target="../media/image26.jpeg" Type="http://schemas.openxmlformats.org/officeDocument/2006/relationships/image"/>
</Relationships>
</file>

<file path=ppt/slides/_rels/slide26.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6.xml" Type="http://schemas.openxmlformats.org/officeDocument/2006/relationships/notesSlide"/>
<Relationship Id="rId3" Target="../media/image27.jpeg" Type="http://schemas.openxmlformats.org/officeDocument/2006/relationships/image"/>
<Relationship Id="rId4" Target="../media/image28.png" Type="http://schemas.openxmlformats.org/officeDocument/2006/relationships/image"/>
</Relationships>
</file>

<file path=ppt/slides/_rels/slide27.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7.xml" Type="http://schemas.openxmlformats.org/officeDocument/2006/relationships/notesSlide"/>
<Relationship Id="rId3" Target="../media/image29.jpeg" Type="http://schemas.openxmlformats.org/officeDocument/2006/relationships/image"/>
</Relationships>
</file>

<file path=ppt/slides/_rels/slide28.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8.xml" Type="http://schemas.openxmlformats.org/officeDocument/2006/relationships/notesSlide"/>
<Relationship Id="rId3" Target="../media/image30.jpeg" Type="http://schemas.openxmlformats.org/officeDocument/2006/relationships/image"/>
</Relationships>
</file>

<file path=ppt/slides/_rels/slide29.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29.xml" Type="http://schemas.openxmlformats.org/officeDocument/2006/relationships/notesSlide"/>
<Relationship Id="rId3" Target="../media/image31.jpeg" Type="http://schemas.openxmlformats.org/officeDocument/2006/relationships/image"/>
<Relationship Id="rId4" Target="../media/image32.png" Type="http://schemas.openxmlformats.org/officeDocument/2006/relationships/image"/>
</Relationships>
</file>

<file path=ppt/slides/_rels/slide3.xml.rels><?xml version="1.0" encoding="UTF-8" standalone="no"?>
<Relationships xmlns="http://schemas.openxmlformats.org/package/2006/relationships">
<Relationship Id="rId1" Target="../slideLayouts/slideLayout3.xml" Type="http://schemas.openxmlformats.org/officeDocument/2006/relationships/slideLayout"/>
<Relationship Id="rId2" Target="../notesSlides/notesSlide3.xml" Type="http://schemas.openxmlformats.org/officeDocument/2006/relationships/notesSlide"/>
</Relationships>

</file>

<file path=ppt/slides/_rels/slide30.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30.xml" Type="http://schemas.openxmlformats.org/officeDocument/2006/relationships/notesSlide"/>
</Relationships>

</file>

<file path=ppt/slides/_rels/slide31.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31.xml" Type="http://schemas.openxmlformats.org/officeDocument/2006/relationships/notesSlide"/>
<Relationship Id="rId3" Target="../media/image33.jpeg" Type="http://schemas.openxmlformats.org/officeDocument/2006/relationships/image"/>
</Relationships>
</file>

<file path=ppt/slides/_rels/slide32.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32.xml" Type="http://schemas.openxmlformats.org/officeDocument/2006/relationships/notesSlide"/>
</Relationships>

</file>

<file path=ppt/slides/_rels/slide33.xml.rels><?xml version="1.0" encoding="UTF-8" standalone="no" ?><Relationships xmlns="http://schemas.openxmlformats.org/package/2006/relationships">
<Relationship Id="rId1" Target="../drawings/vmlDrawing2.vml" Type="http://schemas.openxmlformats.org/officeDocument/2006/relationships/vmlDrawing"/>
<Relationship Id="rId2" Target="../slideLayouts/slideLayout4.xml" Type="http://schemas.openxmlformats.org/officeDocument/2006/relationships/slideLayout"/>
<Relationship Id="rId3" Target="../notesSlides/notesSlide33.xml" Type="http://schemas.openxmlformats.org/officeDocument/2006/relationships/notesSlide"/>
<Relationship Id="rId4" Target="../media/image35.png" Type="http://schemas.openxmlformats.org/officeDocument/2006/relationships/image"/>
<Relationship Id="rId5" Target="../embeddings/oleObject2.bin" Type="http://schemas.openxmlformats.org/officeDocument/2006/relationships/oleObject"/>
<Relationship Id="rId6" Target="../media/image36.jpeg" Type="http://schemas.openxmlformats.org/officeDocument/2006/relationships/image"/>
</Relationships>
</file>

<file path=ppt/slides/_rels/slide34.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34.xml" Type="http://schemas.openxmlformats.org/officeDocument/2006/relationships/notesSlide"/>
<Relationship Id="rId3" Target="../media/image37.png" Type="http://schemas.openxmlformats.org/officeDocument/2006/relationships/image"/>
<Relationship Id="rId4" Target="../media/image38.jpeg" Type="http://schemas.openxmlformats.org/officeDocument/2006/relationships/image"/>
</Relationships>
</file>

<file path=ppt/slides/_rels/slide35.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35.xml" Type="http://schemas.openxmlformats.org/officeDocument/2006/relationships/notesSlide"/>
</Relationships>

</file>

<file path=ppt/slides/_rels/slide36.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36.xml" Type="http://schemas.openxmlformats.org/officeDocument/2006/relationships/notesSlide"/>
<Relationship Id="rId3" Target="../media/image39.jpeg" Type="http://schemas.openxmlformats.org/officeDocument/2006/relationships/image"/>
<Relationship Id="rId4" Target="../media/image40.jpeg" Type="http://schemas.openxmlformats.org/officeDocument/2006/relationships/image"/>
</Relationships>
</file>

<file path=ppt/slides/_rels/slide37.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37.xml" Type="http://schemas.openxmlformats.org/officeDocument/2006/relationships/notesSlide"/>
<Relationship Id="rId3" Target="../media/image41.jpeg" Type="http://schemas.openxmlformats.org/officeDocument/2006/relationships/image"/>
</Relationships>
</file>

<file path=ppt/slides/_rels/slide38.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38.xml" Type="http://schemas.openxmlformats.org/officeDocument/2006/relationships/notesSlide"/>
<Relationship Id="rId3" Target="../media/image42.jpeg" Type="http://schemas.openxmlformats.org/officeDocument/2006/relationships/image"/>
</Relationships>
</file>

<file path=ppt/slides/_rels/slide39.xml.rels><?xml version="1.0" encoding="UTF-8" standalone="no"?>
<Relationships xmlns="http://schemas.openxmlformats.org/package/2006/relationships">
<Relationship Id="rId1" Target="../slideLayouts/slideLayout2.xml" Type="http://schemas.openxmlformats.org/officeDocument/2006/relationships/slideLayout"/>
<Relationship Id="rId2" Target="../notesSlides/notesSlide39.xml" Type="http://schemas.openxmlformats.org/officeDocument/2006/relationships/notesSlide"/>
<Relationship Id="rId3" Target="../media/image43.png" Type="http://schemas.openxmlformats.org/officeDocument/2006/relationships/image"/>
<Relationship Id="rId4" Target="../media/image44.png" Type="http://schemas.openxmlformats.org/officeDocument/2006/relationships/image"/>
<Relationship Id="rId5" Target="../media/image45.png" Type="http://schemas.openxmlformats.org/officeDocument/2006/relationships/image"/>
<Relationship Id="rId6" Target="../media/image46.png" Type="http://schemas.openxmlformats.org/officeDocument/2006/relationships/image"/>
</Relationships>

</file>

<file path=ppt/slides/_rels/slide4.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4.xml" Type="http://schemas.openxmlformats.org/officeDocument/2006/relationships/notesSlide"/>
</Relationships>

</file>

<file path=ppt/slides/_rels/slide40.xml.rels><?xml version="1.0" encoding="UTF-8" standalone="no"?>
<Relationships xmlns="http://schemas.openxmlformats.org/package/2006/relationships">
<Relationship Id="rId1" Target="../slideLayouts/slideLayout7.xml" Type="http://schemas.openxmlformats.org/officeDocument/2006/relationships/slideLayout"/>
<Relationship Id="rId2" Target="../notesSlides/notesSlide40.xml" Type="http://schemas.openxmlformats.org/officeDocument/2006/relationships/notesSlide"/>
</Relationships>

</file>

<file path=ppt/slides/_rels/slide5.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5.xml" Type="http://schemas.openxmlformats.org/officeDocument/2006/relationships/notesSlide"/>
<Relationship Id="rId3" Target="../media/image4.wmf" Type="http://schemas.openxmlformats.org/officeDocument/2006/relationships/image"/>
<Relationship Id="rId4" Target="../media/image5.png" Type="http://schemas.openxmlformats.org/officeDocument/2006/relationships/image"/>
<Relationship Id="rId5" Target="../media/image6.png" Type="http://schemas.openxmlformats.org/officeDocument/2006/relationships/image"/>
</Relationships>

</file>

<file path=ppt/slides/_rels/slide6.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6.xml" Type="http://schemas.openxmlformats.org/officeDocument/2006/relationships/notesSlide"/>
<Relationship Id="rId3" Target="../media/image7.jpeg" Type="http://schemas.openxmlformats.org/officeDocument/2006/relationships/image"/>
<Relationship Id="rId4" Target="../media/image8.jpeg" Type="http://schemas.openxmlformats.org/officeDocument/2006/relationships/image"/>
</Relationships>
</file>

<file path=ppt/slides/_rels/slide7.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7.xml" Type="http://schemas.openxmlformats.org/officeDocument/2006/relationships/notesSlide"/>
<Relationship Id="rId3" Target="../media/image9.jpeg" Type="http://schemas.openxmlformats.org/officeDocument/2006/relationships/image"/>
<Relationship Id="rId4" Target="../media/image10.jpeg" Type="http://schemas.openxmlformats.org/officeDocument/2006/relationships/image"/>
</Relationships>
</file>

<file path=ppt/slides/_rels/slide8.xml.rels><?xml version="1.0" encoding="UTF-8" standalone="no"?>
<Relationships xmlns="http://schemas.openxmlformats.org/package/2006/relationships">
<Relationship Id="rId1" Target="../drawings/vmlDrawing1.vml" Type="http://schemas.openxmlformats.org/officeDocument/2006/relationships/vmlDrawing"/>
<Relationship Id="rId2" Target="../slideLayouts/slideLayout4.xml" Type="http://schemas.openxmlformats.org/officeDocument/2006/relationships/slideLayout"/>
<Relationship Id="rId3" Target="../notesSlides/notesSlide8.xml" Type="http://schemas.openxmlformats.org/officeDocument/2006/relationships/notesSlide"/>
<Relationship Id="rId4" Target="../media/image12.png" Type="http://schemas.openxmlformats.org/officeDocument/2006/relationships/image"/>
<Relationship Id="rId5" Target="../media/image13.png" Type="http://schemas.openxmlformats.org/officeDocument/2006/relationships/image"/>
<Relationship Id="rId6" Target="../embeddings/oleObject1.bin" Type="http://schemas.openxmlformats.org/officeDocument/2006/relationships/oleObject"/>
<Relationship Id="rId7" Target="../media/image14.jpeg" Type="http://schemas.openxmlformats.org/officeDocument/2006/relationships/image"/>
</Relationships>

</file>

<file path=ppt/slides/_rels/slide9.xml.rels><?xml version="1.0" encoding="UTF-8" standalone="no"?>
<Relationships xmlns="http://schemas.openxmlformats.org/package/2006/relationships">
<Relationship Id="rId1" Target="../slideLayouts/slideLayout4.xml" Type="http://schemas.openxmlformats.org/officeDocument/2006/relationships/slideLayout"/>
<Relationship Id="rId2" Target="../notesSlides/notesSlide9.xml" Type="http://schemas.openxmlformats.org/officeDocument/2006/relationships/notesSlide"/>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texto"/>
          <p:cNvSpPr>
            <a:spLocks noGrp="1"/>
          </p:cNvSpPr>
          <p:nvPr>
            <p:ph type="body" idx="15"/>
          </p:nvPr>
        </p:nvSpPr>
        <p:spPr>
          <a:xfrm>
            <a:off x="616024" y="1340768"/>
            <a:ext cx="7772400" cy="432048"/>
          </a:xfrm>
          <a:prstGeom prst="rect">
            <a:avLst/>
          </a:prstGeom>
        </p:spPr>
        <p:txBody>
          <a:bodyPr/>
          <a:lstStyle/>
          <a:p>
            <a:r>
              <a:rPr lang="es-CO" b="0" dirty="0" smtClean="0">
                <a:solidFill>
                  <a:srgbClr val="007934"/>
                </a:solidFill>
                <a:effectLst>
                  <a:outerShdw blurRad="38100" dist="38100" dir="2700000" algn="tl">
                    <a:srgbClr val="C0C0C0"/>
                  </a:outerShdw>
                </a:effectLst>
                <a:latin typeface="Arial" pitchFamily="34" charset="0"/>
                <a:cs typeface="Arial" pitchFamily="34" charset="0"/>
              </a:rPr>
              <a:t>3.3. Aplicación de la georreferenciación</a:t>
            </a:r>
          </a:p>
          <a:p>
            <a:pPr algn="ctr"/>
            <a:endParaRPr lang="es-CO" b="0" dirty="0" smtClean="0">
              <a:solidFill>
                <a:srgbClr val="007934"/>
              </a:solidFill>
              <a:effectLst>
                <a:outerShdw blurRad="38100" dist="38100" dir="2700000" algn="tl">
                  <a:srgbClr val="C0C0C0"/>
                </a:outerShdw>
              </a:effectLst>
              <a:latin typeface="Arial" pitchFamily="34" charset="0"/>
              <a:cs typeface="Arial" pitchFamily="34"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3. GEORREFERENCIACIÓN</a:t>
            </a:r>
          </a:p>
        </p:txBody>
      </p:sp>
      <p:pic>
        <p:nvPicPr>
          <p:cNvPr id="169986" name="Picture 2"/>
          <p:cNvPicPr>
            <a:picLocks noChangeAspect="1" noChangeArrowheads="1"/>
          </p:cNvPicPr>
          <p:nvPr/>
        </p:nvPicPr>
        <p:blipFill>
          <a:blip r:embed="rId3"/>
          <a:srcRect/>
          <a:stretch>
            <a:fillRect/>
          </a:stretch>
        </p:blipFill>
        <p:spPr bwMode="auto">
          <a:xfrm>
            <a:off x="552450" y="1457325"/>
            <a:ext cx="7962900" cy="49149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552450" y="1790700"/>
            <a:ext cx="7581900" cy="4514850"/>
          </a:xfrm>
        </p:spPr>
        <p:txBody>
          <a:bodyPr/>
          <a:lstStyle/>
          <a:p>
            <a:pPr algn="l"/>
            <a:r>
              <a:rPr lang="es-CO" dirty="0" smtClean="0">
                <a:solidFill>
                  <a:srgbClr val="007934"/>
                </a:solidFill>
                <a:latin typeface="Arial" charset="0"/>
                <a:ea typeface="Times New Roman" pitchFamily="18" charset="0"/>
                <a:cs typeface="Arial" charset="0"/>
              </a:rPr>
              <a:t>Tener una guía práctica para la referenciación de las redes de acueducto y alcantarillado de EPM y la posterior actualización de éstas en el Modelo Digital de Redes Aguas.</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Estandarizar las actividades de referenciación y recolección de la información asociada a los elementos de las redes de acueducto y alcantarillado.</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Presentar las especificaciones que deben cumplir todos los contratistas de proyectos para EPM, urbanizadores y constructores de proyectos particulares, para la referenciación de los elementos de las redes de acueducto y alcantarillado.</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Sensibilizar a los actores que participan en estas actividades, para que se pueda disponer de una fuente de información oportuna y con excelente calidad, que permita incrementar la confiabilidad de la información.</a:t>
            </a:r>
            <a:br>
              <a:rPr lang="es-CO" dirty="0" smtClean="0">
                <a:solidFill>
                  <a:srgbClr val="007934"/>
                </a:solidFill>
                <a:latin typeface="Arial" charset="0"/>
                <a:ea typeface="Times New Roman" pitchFamily="18" charset="0"/>
                <a:cs typeface="Arial"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r>
              <a:rPr lang="es-CO" b="0" dirty="0" smtClean="0">
                <a:solidFill>
                  <a:srgbClr val="007934"/>
                </a:solidFill>
                <a:effectLst>
                  <a:outerShdw blurRad="38100" dist="38100" dir="2700000" algn="tl">
                    <a:srgbClr val="C0C0C0"/>
                  </a:outerShdw>
                </a:effectLst>
                <a:latin typeface="Arial" pitchFamily="34" charset="0"/>
                <a:cs typeface="Arial" pitchFamily="34" charset="0"/>
              </a:rPr>
              <a:t>3.4.</a:t>
            </a:r>
            <a:r>
              <a:rPr lang="es-ES_tradnl" b="0" dirty="0" smtClean="0">
                <a:solidFill>
                  <a:srgbClr val="007934"/>
                </a:solidFill>
                <a:effectLst>
                  <a:outerShdw blurRad="38100" dist="38100" dir="2700000" algn="tl">
                    <a:srgbClr val="C0C0C0"/>
                  </a:outerShdw>
                </a:effectLst>
                <a:latin typeface="Arial" pitchFamily="34" charset="0"/>
                <a:cs typeface="Arial" pitchFamily="34" charset="0"/>
              </a:rPr>
              <a:t> Objetivo manual de referenciación</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3. GEORREFERENCIACIÓN</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2057400"/>
            <a:ext cx="7934325" cy="3695700"/>
          </a:xfrm>
        </p:spPr>
        <p:txBody>
          <a:bodyPr/>
          <a:lstStyle/>
          <a:p>
            <a:pPr algn="l">
              <a:tabLst>
                <a:tab pos="228600" algn="l"/>
              </a:tabLst>
            </a:pPr>
            <a:r>
              <a:rPr lang="es-CO" dirty="0" smtClean="0">
                <a:solidFill>
                  <a:srgbClr val="007934"/>
                </a:solidFill>
                <a:latin typeface="Arial" charset="0"/>
                <a:ea typeface="Times New Roman" pitchFamily="18" charset="0"/>
                <a:cs typeface="Arial" charset="0"/>
              </a:rPr>
              <a:t>El trabajo de referenciación de redes podrá ser realizado por personal calificado en las áreas de conocimiento exigidas por EPM, con o sin experiencia en referenciación y </a:t>
            </a:r>
            <a:r>
              <a:rPr lang="es-CO" b="1" dirty="0" smtClean="0">
                <a:solidFill>
                  <a:srgbClr val="007934"/>
                </a:solidFill>
                <a:latin typeface="Arial" charset="0"/>
                <a:ea typeface="Times New Roman" pitchFamily="18" charset="0"/>
                <a:cs typeface="Arial" charset="0"/>
              </a:rPr>
              <a:t>en todo caso la responsabilidad por la calidad de la Georreferenciación será siempre asumida por el Constructor de la Obra. </a:t>
            </a: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Título tecnológico en: construcciones civiles, saneamiento ambiental,  construcciones civiles y acabados arquitectónicos, administración de obras civiles o topografía.</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Título universitario en: ingeniería civil, ingeniería sanitaria, ingeniería catastral y geodesia, construcciones civiles, arquitectura, administración de obras civiles, topografía o afines.</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r>
              <a:rPr lang="es-ES_tradnl" b="0" dirty="0" smtClean="0">
                <a:solidFill>
                  <a:srgbClr val="007934"/>
                </a:solidFill>
                <a:effectLst>
                  <a:outerShdw blurRad="38100" dist="38100" dir="2700000" algn="tl">
                    <a:srgbClr val="C0C0C0"/>
                  </a:outerShdw>
                </a:effectLst>
                <a:latin typeface="Arial" pitchFamily="34" charset="0"/>
                <a:cs typeface="Arial" pitchFamily="34" charset="0"/>
              </a:rPr>
              <a:t>3.5.</a:t>
            </a:r>
            <a:r>
              <a:rPr lang="es-ES" b="0" dirty="0" smtClean="0">
                <a:solidFill>
                  <a:srgbClr val="007934"/>
                </a:solidFill>
                <a:effectLst>
                  <a:outerShdw blurRad="38100" dist="38100" dir="2700000" algn="tl">
                    <a:srgbClr val="C0C0C0"/>
                  </a:outerShdw>
                </a:effectLst>
                <a:latin typeface="Arial" pitchFamily="34" charset="0"/>
                <a:cs typeface="Arial" pitchFamily="34" charset="0"/>
              </a:rPr>
              <a:t> El referenciador</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3. GEORREFERENCIACIÓN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790575" y="1771649"/>
            <a:ext cx="7515225" cy="4333875"/>
          </a:xfrm>
        </p:spPr>
        <p:txBody>
          <a:bodyPr/>
          <a:lstStyle/>
          <a:p>
            <a:pPr algn="l">
              <a:defRPr/>
            </a:pPr>
            <a:r>
              <a:rPr lang="es-ES" dirty="0" smtClean="0">
                <a:solidFill>
                  <a:srgbClr val="007934"/>
                </a:solidFill>
                <a:latin typeface="Arial" charset="0"/>
                <a:ea typeface="Times New Roman" pitchFamily="18" charset="0"/>
                <a:cs typeface="Arial" charset="0"/>
              </a:rPr>
              <a:t>Es el registro de la localización y de la información de cualquier objeto sobre la superficie terrestre, que permite a partir de este registro, ubicar y consultar los atributos del objeto cuando sea necesario.  Este registro se puede dar en coordenadas reales (X, Y, Z) o en medidas relativas a otros objetos identificables en la superficie terrestre.</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r>
              <a:rPr lang="es-ES" b="0" dirty="0" smtClean="0">
                <a:solidFill>
                  <a:srgbClr val="007934"/>
                </a:solidFill>
                <a:effectLst>
                  <a:outerShdw blurRad="38100" dist="38100" dir="2700000" algn="tl">
                    <a:srgbClr val="C0C0C0"/>
                  </a:outerShdw>
                </a:effectLst>
                <a:latin typeface="Arial" pitchFamily="34" charset="0"/>
                <a:cs typeface="Arial" pitchFamily="34" charset="0"/>
              </a:rPr>
              <a:t>3.6. Definición georreferenciación</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3. GEORREFERENCIACIÓN</a:t>
            </a:r>
          </a:p>
        </p:txBody>
      </p:sp>
      <p:pic>
        <p:nvPicPr>
          <p:cNvPr id="4098" name="Picture 2"/>
          <p:cNvPicPr>
            <a:picLocks noChangeAspect="1" noChangeArrowheads="1"/>
          </p:cNvPicPr>
          <p:nvPr/>
        </p:nvPicPr>
        <p:blipFill>
          <a:blip r:embed="rId3"/>
          <a:srcRect/>
          <a:stretch>
            <a:fillRect/>
          </a:stretch>
        </p:blipFill>
        <p:spPr bwMode="auto">
          <a:xfrm>
            <a:off x="2886075" y="3332830"/>
            <a:ext cx="5314950" cy="314417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790575" y="1771649"/>
            <a:ext cx="7515225" cy="1724026"/>
          </a:xfrm>
        </p:spPr>
        <p:txBody>
          <a:bodyPr/>
          <a:lstStyle/>
          <a:p>
            <a:pPr algn="l">
              <a:defRPr/>
            </a:pPr>
            <a:r>
              <a:rPr lang="es-ES_tradnl" dirty="0" smtClean="0">
                <a:solidFill>
                  <a:srgbClr val="007934"/>
                </a:solidFill>
                <a:latin typeface="Arial" charset="0"/>
                <a:ea typeface="Times New Roman" pitchFamily="18" charset="0"/>
                <a:cs typeface="Arial" charset="0"/>
              </a:rPr>
              <a:t>De acuerdo a la Norma Icontec NTC-5043, la definición de Exactitud Temática es:  “Describe el grado de fidelidad de los valores de los atributos asignados a los elementos en la base de datos con respecto a su verdadera característica en el mundo real y la clasificación correcta de los objetos y sus relaciones de acuerdo con las especificaciones del producto.”</a:t>
            </a:r>
            <a:r>
              <a:rPr lang="es-ES_tradnl" sz="1200" dirty="0" smtClean="0">
                <a:solidFill>
                  <a:srgbClr val="007934"/>
                </a:solidFill>
                <a:latin typeface="Arial" charset="0"/>
                <a:ea typeface="Times New Roman" pitchFamily="18" charset="0"/>
                <a:cs typeface="Arial" charset="0"/>
              </a:rPr>
              <a:t/>
            </a:r>
            <a:br>
              <a:rPr lang="es-ES_tradnl" sz="1200" dirty="0" smtClean="0">
                <a:solidFill>
                  <a:srgbClr val="007934"/>
                </a:solidFill>
                <a:latin typeface="Arial" charset="0"/>
                <a:ea typeface="Times New Roman" pitchFamily="18" charset="0"/>
                <a:cs typeface="Arial" charset="0"/>
              </a:rPr>
            </a:br>
            <a:r>
              <a:rPr lang="es-ES_tradnl" sz="1200" dirty="0" smtClean="0">
                <a:solidFill>
                  <a:srgbClr val="007934"/>
                </a:solidFill>
                <a:latin typeface="Arial" charset="0"/>
                <a:ea typeface="Times New Roman" pitchFamily="18" charset="0"/>
                <a:cs typeface="Arial" charset="0"/>
              </a:rPr>
              <a:t/>
            </a:r>
            <a:br>
              <a:rPr lang="es-ES_tradnl" sz="1200" dirty="0" smtClean="0">
                <a:solidFill>
                  <a:srgbClr val="007934"/>
                </a:solidFill>
                <a:latin typeface="Arial" charset="0"/>
                <a:ea typeface="Times New Roman" pitchFamily="18" charset="0"/>
                <a:cs typeface="Arial" charset="0"/>
              </a:rPr>
            </a:br>
            <a:r>
              <a:rPr lang="es-ES" sz="2400" dirty="0" smtClean="0">
                <a:solidFill>
                  <a:srgbClr val="007934"/>
                </a:solidFill>
                <a:effectLst>
                  <a:outerShdw blurRad="38100" dist="38100" dir="2700000" algn="tl">
                    <a:srgbClr val="C0C0C0"/>
                  </a:outerShdw>
                </a:effectLst>
                <a:latin typeface="Arial" pitchFamily="34" charset="0"/>
                <a:ea typeface="+mn-ea"/>
                <a:cs typeface="Arial" pitchFamily="34" charset="0"/>
              </a:rPr>
              <a:t>3.6.2. Exactitud de posición</a:t>
            </a:r>
            <a:br>
              <a:rPr lang="es-ES" sz="2400" dirty="0" smtClean="0">
                <a:solidFill>
                  <a:srgbClr val="007934"/>
                </a:solidFill>
                <a:effectLst>
                  <a:outerShdw blurRad="38100" dist="38100" dir="2700000" algn="tl">
                    <a:srgbClr val="C0C0C0"/>
                  </a:outerShdw>
                </a:effectLst>
                <a:latin typeface="Arial" pitchFamily="34" charset="0"/>
                <a:ea typeface="+mn-ea"/>
                <a:cs typeface="Arial" pitchFamily="34" charset="0"/>
              </a:rPr>
            </a:br>
            <a:r>
              <a:rPr lang="es-ES" sz="1200" dirty="0" smtClean="0">
                <a:solidFill>
                  <a:srgbClr val="007934"/>
                </a:solidFill>
                <a:latin typeface="Arial" charset="0"/>
                <a:ea typeface="Times New Roman" pitchFamily="18" charset="0"/>
                <a:cs typeface="Arial" charset="0"/>
              </a:rPr>
              <a:t/>
            </a:r>
            <a:br>
              <a:rPr lang="es-ES" sz="1200"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Al realizar la referenciación es necesario tener en cuenta lo especificado en la Norma Icontec NTC-5043, respecto a la definición de Exactitud de Posición: “Describe la cercanía en posición de los objetos en el conjunto de datos, con respecto a sus posiciones verdaderas (o las asumidas como verdaderas).  Esta exactitud debe ser definida en términos de los componentes horizontal y vertical.  El componente horizontal se refiere a los valores de las coordenadas X y </a:t>
            </a:r>
            <a:r>
              <a:rPr lang="es-ES" dirty="0" err="1" smtClean="0">
                <a:solidFill>
                  <a:srgbClr val="007934"/>
                </a:solidFill>
                <a:latin typeface="Arial" charset="0"/>
                <a:ea typeface="Times New Roman" pitchFamily="18" charset="0"/>
                <a:cs typeface="Arial" charset="0"/>
              </a:rPr>
              <a:t>Y</a:t>
            </a:r>
            <a:r>
              <a:rPr lang="es-ES" dirty="0" smtClean="0">
                <a:solidFill>
                  <a:srgbClr val="007934"/>
                </a:solidFill>
                <a:latin typeface="Arial" charset="0"/>
                <a:ea typeface="Times New Roman" pitchFamily="18" charset="0"/>
                <a:cs typeface="Arial" charset="0"/>
              </a:rPr>
              <a:t>, mientras que el componente vertical hace relación a la coordenada Z (altura).”</a:t>
            </a:r>
            <a:r>
              <a:rPr lang="es-ES_tradnl" dirty="0" smtClean="0">
                <a:solidFill>
                  <a:srgbClr val="007934"/>
                </a:solidFill>
                <a:latin typeface="Arial" charset="0"/>
                <a:ea typeface="Times New Roman" pitchFamily="18" charset="0"/>
                <a:cs typeface="Arial" charset="0"/>
              </a:rPr>
              <a:t/>
            </a:r>
            <a:br>
              <a:rPr lang="es-ES_tradnl" dirty="0" smtClean="0">
                <a:solidFill>
                  <a:srgbClr val="007934"/>
                </a:solidFill>
                <a:latin typeface="Arial" charset="0"/>
                <a:ea typeface="Times New Roman" pitchFamily="18" charset="0"/>
                <a:cs typeface="Arial"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r>
              <a:rPr lang="es-ES" b="0" dirty="0" smtClean="0">
                <a:solidFill>
                  <a:srgbClr val="007934"/>
                </a:solidFill>
                <a:effectLst>
                  <a:outerShdw blurRad="38100" dist="38100" dir="2700000" algn="tl">
                    <a:srgbClr val="C0C0C0"/>
                  </a:outerShdw>
                </a:effectLst>
                <a:latin typeface="Arial" pitchFamily="34" charset="0"/>
                <a:cs typeface="Arial" pitchFamily="34" charset="0"/>
              </a:rPr>
              <a:t>3.6.1. Exactitud Temática (en los atributos)</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3. GEORREFERENCIACIÓN</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700"/>
            <a:ext cx="7934325" cy="3962400"/>
          </a:xfrm>
        </p:spPr>
        <p:txBody>
          <a:bodyPr/>
          <a:lstStyle/>
          <a:p>
            <a:pPr algn="l"/>
            <a:r>
              <a:rPr lang="es-CO" dirty="0" smtClean="0">
                <a:solidFill>
                  <a:srgbClr val="007934"/>
                </a:solidFill>
                <a:latin typeface="Arial" charset="0"/>
                <a:ea typeface="Times New Roman" pitchFamily="18" charset="0"/>
                <a:cs typeface="Arial" charset="0"/>
              </a:rPr>
              <a:t>Está constituido por tres elementos: dos accesorios, elementos puntuales y una tubería o elemento lineal. </a:t>
            </a:r>
            <a:r>
              <a:rPr lang="es-ES_tradnl" dirty="0" smtClean="0">
                <a:solidFill>
                  <a:srgbClr val="007934"/>
                </a:solidFill>
                <a:latin typeface="Arial" charset="0"/>
                <a:ea typeface="Times New Roman" pitchFamily="18" charset="0"/>
                <a:cs typeface="Arial" charset="0"/>
              </a:rPr>
              <a:t>La </a:t>
            </a:r>
            <a:r>
              <a:rPr lang="es-CO" dirty="0" smtClean="0">
                <a:solidFill>
                  <a:srgbClr val="007934"/>
                </a:solidFill>
                <a:latin typeface="Arial" charset="0"/>
                <a:ea typeface="Times New Roman" pitchFamily="18" charset="0"/>
                <a:cs typeface="Arial" charset="0"/>
              </a:rPr>
              <a:t>identificación del tramo de tubería comprendido entre dos elementos puntuales (cámara de inspección, sumidero, botadero, elemento especial), es igual a la que está definida en el plano de diseño o identificado también con una T y el número consecutivo correspondiente, así: </a:t>
            </a:r>
            <a:r>
              <a:rPr lang="es-ES_tradnl" dirty="0" smtClean="0">
                <a:solidFill>
                  <a:srgbClr val="007934"/>
                </a:solidFill>
                <a:latin typeface="Arial" charset="0"/>
                <a:ea typeface="Times New Roman" pitchFamily="18" charset="0"/>
                <a:cs typeface="Arial" charset="0"/>
              </a:rPr>
              <a:t>T1, T2, T3, etc.</a:t>
            </a:r>
            <a:r>
              <a:rPr lang="es-CO" dirty="0" smtClean="0">
                <a:solidFill>
                  <a:srgbClr val="007934"/>
                </a:solidFill>
                <a:latin typeface="Arial" charset="0"/>
                <a:ea typeface="Times New Roman" pitchFamily="18" charset="0"/>
                <a:cs typeface="Arial" charset="0"/>
              </a:rPr>
              <a:t>..</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r>
              <a:rPr lang="es-ES" b="0" dirty="0" smtClean="0">
                <a:solidFill>
                  <a:srgbClr val="007934"/>
                </a:solidFill>
                <a:effectLst>
                  <a:outerShdw blurRad="38100" dist="38100" dir="2700000" algn="tl">
                    <a:srgbClr val="C0C0C0"/>
                  </a:outerShdw>
                </a:effectLst>
                <a:latin typeface="Arial" pitchFamily="34" charset="0"/>
                <a:cs typeface="Arial" pitchFamily="34" charset="0"/>
              </a:rPr>
              <a:t>3.7. Definición de </a:t>
            </a:r>
            <a:r>
              <a:rPr lang="es-ES_tradnl" b="0" dirty="0" smtClean="0">
                <a:solidFill>
                  <a:srgbClr val="007934"/>
                </a:solidFill>
                <a:latin typeface="Arial" pitchFamily="34" charset="0"/>
                <a:ea typeface="Times New Roman" pitchFamily="18" charset="0"/>
                <a:cs typeface="Arial" pitchFamily="34" charset="0"/>
              </a:rPr>
              <a:t>tramo</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3. GEORREFERENCIACIÓN</a:t>
            </a:r>
          </a:p>
        </p:txBody>
      </p:sp>
      <p:pic>
        <p:nvPicPr>
          <p:cNvPr id="10" name="Picture 6"/>
          <p:cNvPicPr>
            <a:picLocks noChangeAspect="1" noChangeArrowheads="1"/>
          </p:cNvPicPr>
          <p:nvPr/>
        </p:nvPicPr>
        <p:blipFill>
          <a:blip r:embed="rId3"/>
          <a:srcRect/>
          <a:stretch>
            <a:fillRect/>
          </a:stretch>
        </p:blipFill>
        <p:spPr bwMode="auto">
          <a:xfrm>
            <a:off x="1504949" y="3857625"/>
            <a:ext cx="6262255" cy="1524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1" y="1790700"/>
            <a:ext cx="4343399" cy="3962400"/>
          </a:xfrm>
        </p:spPr>
        <p:txBody>
          <a:bodyPr/>
          <a:lstStyle/>
          <a:p>
            <a:pPr algn="l" eaLnBrk="0" hangingPunct="0">
              <a:defRPr/>
            </a:pP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El tipo de referenciación a realizar en los contratos de las Empresas Públicas de Medellín E.S.P. Se definirá desde los pliegos de condiciones.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Para el caso de urbanizaciones y proyectos particulares, la referenciación se hará con equipos de precisión.  </a:t>
            </a:r>
            <a:r>
              <a:rPr lang="es-ES" dirty="0" smtClean="0">
                <a:latin typeface="Arial" pitchFamily="34" charset="0"/>
              </a:rPr>
              <a:t/>
            </a:r>
            <a:br>
              <a:rPr lang="es-ES" dirty="0" smtClean="0">
                <a:latin typeface="Arial" pitchFamily="34"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r>
              <a:rPr lang="es-ES_tradnl" b="0" dirty="0" smtClean="0">
                <a:solidFill>
                  <a:srgbClr val="007934"/>
                </a:solidFill>
                <a:latin typeface="Arial" pitchFamily="34" charset="0"/>
                <a:ea typeface="Times New Roman" pitchFamily="18" charset="0"/>
                <a:cs typeface="Arial" pitchFamily="34" charset="0"/>
              </a:rPr>
              <a:t>3.8. </a:t>
            </a:r>
            <a:r>
              <a:rPr lang="es-ES" b="0" dirty="0" smtClean="0">
                <a:solidFill>
                  <a:srgbClr val="007934"/>
                </a:solidFill>
                <a:effectLst>
                  <a:outerShdw blurRad="38100" dist="38100" dir="2700000" algn="tl">
                    <a:srgbClr val="C0C0C0"/>
                  </a:outerShdw>
                </a:effectLst>
                <a:latin typeface="Arial" pitchFamily="34" charset="0"/>
                <a:cs typeface="Arial" pitchFamily="34" charset="0"/>
              </a:rPr>
              <a:t>Tipos de referenciación</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3. GEORREFERENCIACIÓN</a:t>
            </a:r>
          </a:p>
        </p:txBody>
      </p:sp>
      <p:pic>
        <p:nvPicPr>
          <p:cNvPr id="11" name="Picture 2"/>
          <p:cNvPicPr>
            <a:picLocks noChangeAspect="1" noChangeArrowheads="1"/>
          </p:cNvPicPr>
          <p:nvPr/>
        </p:nvPicPr>
        <p:blipFill>
          <a:blip r:embed="rId3"/>
          <a:srcRect/>
          <a:stretch>
            <a:fillRect/>
          </a:stretch>
        </p:blipFill>
        <p:spPr bwMode="auto">
          <a:xfrm>
            <a:off x="5238750" y="1362075"/>
            <a:ext cx="3905250" cy="490415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700"/>
            <a:ext cx="7353299" cy="4324350"/>
          </a:xfrm>
        </p:spPr>
        <p:txBody>
          <a:bodyPr/>
          <a:lstStyle/>
          <a:p>
            <a:pPr algn="l" eaLnBrk="0" hangingPunct="0">
              <a:defRPr/>
            </a:pPr>
            <a:r>
              <a:rPr lang="es-ES_tradnl" dirty="0" smtClean="0">
                <a:solidFill>
                  <a:srgbClr val="007934"/>
                </a:solidFill>
                <a:latin typeface="Arial" pitchFamily="34" charset="0"/>
                <a:ea typeface="Times New Roman" pitchFamily="18" charset="0"/>
                <a:cs typeface="Arial" pitchFamily="34" charset="0"/>
              </a:rPr>
              <a:t>3.8.1. </a:t>
            </a:r>
            <a:r>
              <a:rPr lang="es-ES" dirty="0" smtClean="0">
                <a:solidFill>
                  <a:srgbClr val="007934"/>
                </a:solidFill>
                <a:effectLst>
                  <a:outerShdw blurRad="38100" dist="38100" dir="2700000" algn="tl">
                    <a:srgbClr val="C0C0C0"/>
                  </a:outerShdw>
                </a:effectLst>
                <a:latin typeface="Arial" pitchFamily="34" charset="0"/>
                <a:cs typeface="Arial" pitchFamily="34" charset="0"/>
              </a:rPr>
              <a:t>Referenciación con Cinta (R)</a:t>
            </a:r>
            <a:br>
              <a:rPr lang="es-ES" dirty="0" smtClean="0">
                <a:solidFill>
                  <a:srgbClr val="007934"/>
                </a:solidFill>
                <a:effectLst>
                  <a:outerShdw blurRad="38100" dist="38100" dir="2700000" algn="tl">
                    <a:srgbClr val="C0C0C0"/>
                  </a:outerShdw>
                </a:effectLst>
                <a:latin typeface="Arial" pitchFamily="34" charset="0"/>
                <a:cs typeface="Arial" pitchFamily="34" charset="0"/>
              </a:rPr>
            </a:br>
            <a:r>
              <a:rPr lang="es-ES" dirty="0" smtClean="0">
                <a:solidFill>
                  <a:srgbClr val="007934"/>
                </a:solidFill>
                <a:effectLst>
                  <a:outerShdw blurRad="38100" dist="38100" dir="2700000" algn="tl">
                    <a:srgbClr val="C0C0C0"/>
                  </a:outerShdw>
                </a:effectLst>
                <a:latin typeface="Arial" pitchFamily="34" charset="0"/>
                <a:cs typeface="Arial" pitchFamily="34" charset="0"/>
              </a:rPr>
              <a:t/>
            </a:r>
            <a:br>
              <a:rPr lang="es-ES" dirty="0" smtClean="0">
                <a:solidFill>
                  <a:srgbClr val="007934"/>
                </a:solidFill>
                <a:effectLst>
                  <a:outerShdw blurRad="38100" dist="38100" dir="2700000" algn="tl">
                    <a:srgbClr val="C0C0C0"/>
                  </a:outerShdw>
                </a:effectLst>
                <a:latin typeface="Arial" pitchFamily="34" charset="0"/>
                <a:cs typeface="Arial" pitchFamily="34" charset="0"/>
              </a:rPr>
            </a:br>
            <a:r>
              <a:rPr lang="es-ES" dirty="0" smtClean="0">
                <a:latin typeface="Arial" pitchFamily="34" charset="0"/>
              </a:rPr>
              <a:t> </a:t>
            </a:r>
            <a:r>
              <a:rPr lang="es-ES" dirty="0" smtClean="0">
                <a:solidFill>
                  <a:srgbClr val="007934"/>
                </a:solidFill>
                <a:latin typeface="Arial" charset="0"/>
                <a:ea typeface="Times New Roman" pitchFamily="18" charset="0"/>
                <a:cs typeface="Arial" charset="0"/>
              </a:rPr>
              <a:t>Consiste en localizar las redes de servicios públicos y sus accesorios tomando medidas a cinta a partir de los paramentos y/o bordes de vía que coincidan con los la base cartográfica del SIGMA y plasmarlos en campo sobre los esquemas de referenciación.  Se utilizarán plomadas para mejorar las medidas y localización del elemento puntual, tal como se hace en las mediciones topográficas.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Con este tipo de referenciación no se pueden obtener coordenadas reales de los elementos puntuales.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El dibujo en el campo debe hacerse sobre IMPRESIONES A ESCALA 1:200 de la cartografía del SIGMA y las redes existentes en el modelo digital de la red de Aguas del SIGMA </a:t>
            </a: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r>
              <a:rPr lang="es-ES_tradnl" b="0" dirty="0" smtClean="0">
                <a:solidFill>
                  <a:srgbClr val="007934"/>
                </a:solidFill>
                <a:latin typeface="Arial" pitchFamily="34" charset="0"/>
                <a:ea typeface="Times New Roman" pitchFamily="18" charset="0"/>
                <a:cs typeface="Arial" pitchFamily="34" charset="0"/>
              </a:rPr>
              <a:t>3.8. </a:t>
            </a:r>
            <a:r>
              <a:rPr lang="es-ES" b="0" dirty="0" smtClean="0">
                <a:solidFill>
                  <a:srgbClr val="007934"/>
                </a:solidFill>
                <a:effectLst>
                  <a:outerShdw blurRad="38100" dist="38100" dir="2700000" algn="tl">
                    <a:srgbClr val="C0C0C0"/>
                  </a:outerShdw>
                </a:effectLst>
                <a:latin typeface="Arial" pitchFamily="34" charset="0"/>
                <a:cs typeface="Arial" pitchFamily="34" charset="0"/>
              </a:rPr>
              <a:t>Tipos de referenciación</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3. GEORREFERENCIACIÓN</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700"/>
            <a:ext cx="7353299" cy="3962400"/>
          </a:xfrm>
        </p:spPr>
        <p:txBody>
          <a:bodyPr/>
          <a:lstStyle/>
          <a:p>
            <a:pPr algn="l" eaLnBrk="0" hangingPunct="0">
              <a:defRPr/>
            </a:pPr>
            <a:r>
              <a:rPr lang="es-ES_tradnl" dirty="0" smtClean="0">
                <a:solidFill>
                  <a:srgbClr val="007934"/>
                </a:solidFill>
                <a:latin typeface="Arial" pitchFamily="34" charset="0"/>
                <a:ea typeface="Times New Roman" pitchFamily="18" charset="0"/>
                <a:cs typeface="Arial" pitchFamily="34" charset="0"/>
              </a:rPr>
              <a:t>3.8.1. </a:t>
            </a:r>
            <a:r>
              <a:rPr lang="es-ES" dirty="0" smtClean="0">
                <a:solidFill>
                  <a:srgbClr val="007934"/>
                </a:solidFill>
                <a:effectLst>
                  <a:outerShdw blurRad="38100" dist="38100" dir="2700000" algn="tl">
                    <a:srgbClr val="C0C0C0"/>
                  </a:outerShdw>
                </a:effectLst>
                <a:latin typeface="Arial" pitchFamily="34" charset="0"/>
                <a:cs typeface="Arial" pitchFamily="34" charset="0"/>
              </a:rPr>
              <a:t>Referenciación con Cinta (R)</a:t>
            </a:r>
            <a:br>
              <a:rPr lang="es-ES" dirty="0" smtClean="0">
                <a:solidFill>
                  <a:srgbClr val="007934"/>
                </a:solidFill>
                <a:effectLst>
                  <a:outerShdw blurRad="38100" dist="38100" dir="2700000" algn="tl">
                    <a:srgbClr val="C0C0C0"/>
                  </a:outerShdw>
                </a:effectLst>
                <a:latin typeface="Arial" pitchFamily="34" charset="0"/>
                <a:cs typeface="Arial" pitchFamily="34" charset="0"/>
              </a:rPr>
            </a:br>
            <a:r>
              <a:rPr lang="es-ES" dirty="0" smtClean="0">
                <a:latin typeface="Arial" pitchFamily="34" charset="0"/>
              </a:rPr>
              <a:t> </a:t>
            </a: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r>
              <a:rPr lang="es-ES_tradnl" dirty="0" smtClean="0">
                <a:solidFill>
                  <a:srgbClr val="007934"/>
                </a:solidFill>
                <a:latin typeface="Arial" pitchFamily="34" charset="0"/>
                <a:ea typeface="Times New Roman" pitchFamily="18" charset="0"/>
                <a:cs typeface="Arial" pitchFamily="34" charset="0"/>
              </a:rPr>
              <a:t>3.8.1. </a:t>
            </a:r>
            <a:r>
              <a:rPr lang="es-ES" dirty="0" smtClean="0">
                <a:solidFill>
                  <a:srgbClr val="007934"/>
                </a:solidFill>
                <a:effectLst>
                  <a:outerShdw blurRad="38100" dist="38100" dir="2700000" algn="tl">
                    <a:srgbClr val="C0C0C0"/>
                  </a:outerShdw>
                </a:effectLst>
                <a:latin typeface="Arial" pitchFamily="34" charset="0"/>
                <a:cs typeface="Arial" pitchFamily="34" charset="0"/>
              </a:rPr>
              <a:t>Referenciación con Cinta (R)</a:t>
            </a:r>
            <a:endParaRPr lang="es-ES" b="0" dirty="0" smtClean="0">
              <a:solidFill>
                <a:srgbClr val="007934"/>
              </a:solidFill>
              <a:effectLst>
                <a:outerShdw blurRad="38100" dist="38100" dir="2700000" algn="tl">
                  <a:srgbClr val="C0C0C0"/>
                </a:outerShdw>
              </a:effectLst>
              <a:latin typeface="Arial" pitchFamily="34" charset="0"/>
              <a:cs typeface="Arial" pitchFamily="34"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3. GEORREFERENCIACIÓN</a:t>
            </a:r>
          </a:p>
        </p:txBody>
      </p:sp>
      <p:pic>
        <p:nvPicPr>
          <p:cNvPr id="10" name="Picture 1"/>
          <p:cNvPicPr>
            <a:picLocks noChangeAspect="1" noChangeArrowheads="1"/>
          </p:cNvPicPr>
          <p:nvPr/>
        </p:nvPicPr>
        <p:blipFill>
          <a:blip r:embed="rId3"/>
          <a:srcRect/>
          <a:stretch>
            <a:fillRect/>
          </a:stretch>
        </p:blipFill>
        <p:spPr bwMode="auto">
          <a:xfrm>
            <a:off x="457201" y="1826738"/>
            <a:ext cx="4629150" cy="3197454"/>
          </a:xfrm>
          <a:prstGeom prst="rect">
            <a:avLst/>
          </a:prstGeom>
          <a:noFill/>
          <a:ln w="9525">
            <a:noFill/>
            <a:miter lim="800000"/>
            <a:headEnd/>
            <a:tailEnd/>
          </a:ln>
        </p:spPr>
      </p:pic>
      <p:pic>
        <p:nvPicPr>
          <p:cNvPr id="11" name="Picture 1"/>
          <p:cNvPicPr>
            <a:picLocks noChangeAspect="1" noChangeArrowheads="1"/>
          </p:cNvPicPr>
          <p:nvPr/>
        </p:nvPicPr>
        <p:blipFill>
          <a:blip r:embed="rId4"/>
          <a:srcRect/>
          <a:stretch>
            <a:fillRect/>
          </a:stretch>
        </p:blipFill>
        <p:spPr bwMode="auto">
          <a:xfrm>
            <a:off x="4219168" y="3190874"/>
            <a:ext cx="4391432" cy="33258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699"/>
            <a:ext cx="7715250" cy="4257675"/>
          </a:xfrm>
        </p:spPr>
        <p:txBody>
          <a:bodyPr/>
          <a:lstStyle/>
          <a:p>
            <a:pPr algn="l" eaLnBrk="0" hangingPunct="0">
              <a:defRPr/>
            </a:pPr>
            <a:r>
              <a:rPr lang="es-ES_tradnl" dirty="0" smtClean="0">
                <a:solidFill>
                  <a:srgbClr val="007934"/>
                </a:solidFill>
                <a:latin typeface="Arial" pitchFamily="34" charset="0"/>
                <a:ea typeface="Times New Roman" pitchFamily="18" charset="0"/>
                <a:cs typeface="Arial" pitchFamily="34" charset="0"/>
              </a:rPr>
              <a:t>3.8.2. </a:t>
            </a:r>
            <a:r>
              <a:rPr lang="es-ES" dirty="0" smtClean="0">
                <a:solidFill>
                  <a:srgbClr val="007934"/>
                </a:solidFill>
                <a:effectLst>
                  <a:outerShdw blurRad="38100" dist="38100" dir="2700000" algn="tl">
                    <a:srgbClr val="C0C0C0"/>
                  </a:outerShdw>
                </a:effectLst>
                <a:latin typeface="Arial" pitchFamily="34" charset="0"/>
                <a:cs typeface="Arial" pitchFamily="34" charset="0"/>
              </a:rPr>
              <a:t>Referenciación con Equipos de Precisión (CR, GPS)</a:t>
            </a:r>
            <a:br>
              <a:rPr lang="es-ES" dirty="0" smtClean="0">
                <a:solidFill>
                  <a:srgbClr val="007934"/>
                </a:solidFill>
                <a:effectLst>
                  <a:outerShdw blurRad="38100" dist="38100" dir="2700000" algn="tl">
                    <a:srgbClr val="C0C0C0"/>
                  </a:outerShdw>
                </a:effectLst>
                <a:latin typeface="Arial" pitchFamily="34" charset="0"/>
                <a:cs typeface="Arial" pitchFamily="34" charset="0"/>
              </a:rPr>
            </a:br>
            <a:r>
              <a:rPr lang="es-ES" dirty="0" smtClean="0">
                <a:solidFill>
                  <a:srgbClr val="007934"/>
                </a:solidFill>
                <a:effectLst>
                  <a:outerShdw blurRad="38100" dist="38100" dir="2700000" algn="tl">
                    <a:srgbClr val="C0C0C0"/>
                  </a:outerShdw>
                </a:effectLst>
                <a:latin typeface="Arial" pitchFamily="34" charset="0"/>
                <a:cs typeface="Arial" pitchFamily="34" charset="0"/>
              </a:rPr>
              <a:t/>
            </a:r>
            <a:br>
              <a:rPr lang="es-ES" dirty="0" smtClean="0">
                <a:solidFill>
                  <a:srgbClr val="007934"/>
                </a:solidFill>
                <a:effectLst>
                  <a:outerShdw blurRad="38100" dist="38100" dir="2700000" algn="tl">
                    <a:srgbClr val="C0C0C0"/>
                  </a:outerShdw>
                </a:effectLst>
                <a:latin typeface="Arial" pitchFamily="34" charset="0"/>
                <a:cs typeface="Arial" pitchFamily="34" charset="0"/>
              </a:rPr>
            </a:br>
            <a:r>
              <a:rPr lang="es-ES" dirty="0" smtClean="0">
                <a:solidFill>
                  <a:srgbClr val="007934"/>
                </a:solidFill>
                <a:latin typeface="Arial" charset="0"/>
                <a:ea typeface="Times New Roman" pitchFamily="18" charset="0"/>
                <a:cs typeface="Arial" charset="0"/>
              </a:rPr>
              <a:t>Este tipo de referenciación se ejecuta con equipos topográficos de precisión que permiten ubicar los elementos de las redes en coordenadas reales (CR) a partir de puntos geodésicos establecidos y aprobados por la Oficina del Grupo de Geodesia del Departamento Administrativo de Planeación Municipal de Medellín o a partir de varios puntos levantados con equipos GPS de alta precisión especificados para aplicaciones de topografía y geodesia validados por las Empresas Públicas de Medellín.</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La proyección utilizada para los trabajos de EEPPM es AZIMUTAL EQUIDISTANTE que corresponde a la proyección PLANA CARTESIANA.</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Para poder tener compatibilidad con SIGMA se deben utilizar puntos del año 1998 con las respectivas coordenadas en WGS84 de ese mismo año.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r>
              <a:rPr lang="es-ES_tradnl" b="0" dirty="0" smtClean="0">
                <a:solidFill>
                  <a:srgbClr val="007934"/>
                </a:solidFill>
                <a:latin typeface="Arial" pitchFamily="34" charset="0"/>
                <a:ea typeface="Times New Roman" pitchFamily="18" charset="0"/>
                <a:cs typeface="Arial" pitchFamily="34" charset="0"/>
              </a:rPr>
              <a:t>3.8. </a:t>
            </a:r>
            <a:r>
              <a:rPr lang="es-ES" b="0" dirty="0" smtClean="0">
                <a:solidFill>
                  <a:srgbClr val="007934"/>
                </a:solidFill>
                <a:effectLst>
                  <a:outerShdw blurRad="38100" dist="38100" dir="2700000" algn="tl">
                    <a:srgbClr val="C0C0C0"/>
                  </a:outerShdw>
                </a:effectLst>
                <a:latin typeface="Arial" pitchFamily="34" charset="0"/>
                <a:cs typeface="Arial" pitchFamily="34" charset="0"/>
              </a:rPr>
              <a:t>Tipos de referenciación</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3. GEORREFERENCIACIÓN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Agenda </a:t>
            </a:r>
            <a:r>
              <a:rPr lang="es-CO" smtClean="0"/>
              <a:t>/ Temas</a:t>
            </a:r>
            <a:endParaRPr lang="es-CO" dirty="0"/>
          </a:p>
        </p:txBody>
      </p:sp>
      <p:sp>
        <p:nvSpPr>
          <p:cNvPr id="3" name="2 Marcador de contenido"/>
          <p:cNvSpPr>
            <a:spLocks noGrp="1"/>
          </p:cNvSpPr>
          <p:nvPr>
            <p:ph idx="1"/>
          </p:nvPr>
        </p:nvSpPr>
        <p:spPr>
          <a:xfrm>
            <a:off x="457200" y="1828800"/>
            <a:ext cx="7931224" cy="4619625"/>
          </a:xfrm>
        </p:spPr>
        <p:txBody>
          <a:bodyPr>
            <a:normAutofit fontScale="70000" lnSpcReduction="20000"/>
          </a:bodyPr>
          <a:lstStyle/>
          <a:p>
            <a:pPr lvl="0"/>
            <a:r>
              <a:rPr lang="es-ES" sz="1900" dirty="0" smtClean="0">
                <a:solidFill>
                  <a:srgbClr val="007934"/>
                </a:solidFill>
                <a:latin typeface="Arial" pitchFamily="34" charset="0"/>
                <a:cs typeface="Arial" pitchFamily="34" charset="0"/>
              </a:rPr>
              <a:t>1.</a:t>
            </a:r>
            <a:r>
              <a:rPr lang="es-CO" sz="1900" dirty="0" smtClean="0">
                <a:solidFill>
                  <a:srgbClr val="007934"/>
                </a:solidFill>
                <a:effectLst>
                  <a:outerShdw blurRad="38100" dist="38100" dir="2700000" algn="tl">
                    <a:srgbClr val="C0C0C0"/>
                  </a:outerShdw>
                </a:effectLst>
                <a:latin typeface="Arial" pitchFamily="34" charset="0"/>
                <a:cs typeface="Arial" pitchFamily="34" charset="0"/>
              </a:rPr>
              <a:t> EL SIG DE EPM</a:t>
            </a:r>
          </a:p>
          <a:p>
            <a:pPr lvl="0"/>
            <a:r>
              <a:rPr lang="es-CO" sz="1900" dirty="0" smtClean="0">
                <a:solidFill>
                  <a:srgbClr val="007934"/>
                </a:solidFill>
                <a:effectLst>
                  <a:outerShdw blurRad="38100" dist="38100" dir="2700000" algn="tl">
                    <a:srgbClr val="C0C0C0"/>
                  </a:outerShdw>
                </a:effectLst>
                <a:latin typeface="Arial" pitchFamily="34" charset="0"/>
                <a:cs typeface="Arial" pitchFamily="34" charset="0"/>
              </a:rPr>
              <a:t>2. DIFERENCIAS ENTRE UN SIG Y UN CAD</a:t>
            </a:r>
          </a:p>
          <a:p>
            <a:r>
              <a:rPr lang="es-CO" sz="1900" dirty="0" smtClean="0">
                <a:solidFill>
                  <a:srgbClr val="007934"/>
                </a:solidFill>
                <a:effectLst>
                  <a:outerShdw blurRad="38100" dist="38100" dir="2700000" algn="tl">
                    <a:srgbClr val="C0C0C0"/>
                  </a:outerShdw>
                </a:effectLst>
                <a:latin typeface="Arial" pitchFamily="34" charset="0"/>
                <a:cs typeface="Arial" pitchFamily="34" charset="0"/>
              </a:rPr>
              <a:t>3. GEORREFERENCIACIÓN</a:t>
            </a:r>
          </a:p>
          <a:p>
            <a:r>
              <a:rPr lang="es-CO" sz="1900" b="0" dirty="0" smtClean="0">
                <a:solidFill>
                  <a:srgbClr val="007934"/>
                </a:solidFill>
                <a:effectLst>
                  <a:outerShdw blurRad="38100" dist="38100" dir="2700000" algn="tl">
                    <a:srgbClr val="C0C0C0"/>
                  </a:outerShdw>
                </a:effectLst>
                <a:latin typeface="Arial" pitchFamily="34" charset="0"/>
                <a:cs typeface="Arial" pitchFamily="34" charset="0"/>
              </a:rPr>
              <a:t>3.1.  </a:t>
            </a:r>
            <a:r>
              <a:rPr lang="es-ES" sz="1900" b="0" dirty="0" smtClean="0">
                <a:solidFill>
                  <a:srgbClr val="007934"/>
                </a:solidFill>
                <a:effectLst>
                  <a:outerShdw blurRad="38100" dist="38100" dir="2700000" algn="tl">
                    <a:srgbClr val="C0C0C0"/>
                  </a:outerShdw>
                </a:effectLst>
                <a:latin typeface="Arial" pitchFamily="34" charset="0"/>
                <a:cs typeface="Arial" pitchFamily="34" charset="0"/>
              </a:rPr>
              <a:t>Antecedentes georreferenciación en epm</a:t>
            </a:r>
          </a:p>
          <a:p>
            <a:r>
              <a:rPr lang="es-ES" sz="1900" b="0" dirty="0" smtClean="0">
                <a:solidFill>
                  <a:srgbClr val="007934"/>
                </a:solidFill>
                <a:effectLst>
                  <a:outerShdw blurRad="38100" dist="38100" dir="2700000" algn="tl">
                    <a:srgbClr val="C0C0C0"/>
                  </a:outerShdw>
                </a:effectLst>
                <a:latin typeface="Arial" pitchFamily="34" charset="0"/>
                <a:cs typeface="Arial" pitchFamily="34" charset="0"/>
              </a:rPr>
              <a:t>3.2.</a:t>
            </a:r>
            <a:r>
              <a:rPr lang="es-CO" sz="1900" b="0" dirty="0" smtClean="0">
                <a:solidFill>
                  <a:srgbClr val="007934"/>
                </a:solidFill>
                <a:effectLst>
                  <a:outerShdw blurRad="38100" dist="38100" dir="2700000" algn="tl">
                    <a:srgbClr val="C0C0C0"/>
                  </a:outerShdw>
                </a:effectLst>
                <a:latin typeface="Arial" pitchFamily="34" charset="0"/>
                <a:cs typeface="Arial" pitchFamily="34" charset="0"/>
              </a:rPr>
              <a:t> Suministro de información de las redes propiedad epm a particulares</a:t>
            </a:r>
          </a:p>
          <a:p>
            <a:r>
              <a:rPr lang="es-CO" sz="1900" b="0" dirty="0" smtClean="0">
                <a:solidFill>
                  <a:srgbClr val="007934"/>
                </a:solidFill>
                <a:effectLst>
                  <a:outerShdw blurRad="38100" dist="38100" dir="2700000" algn="tl">
                    <a:srgbClr val="C0C0C0"/>
                  </a:outerShdw>
                </a:effectLst>
                <a:latin typeface="Arial" pitchFamily="34" charset="0"/>
                <a:cs typeface="Arial" pitchFamily="34" charset="0"/>
              </a:rPr>
              <a:t>3.3. Aplicación de la georreferenciación</a:t>
            </a:r>
          </a:p>
          <a:p>
            <a:r>
              <a:rPr lang="es-CO" sz="1900" b="0" dirty="0" smtClean="0">
                <a:solidFill>
                  <a:srgbClr val="007934"/>
                </a:solidFill>
                <a:effectLst>
                  <a:outerShdw blurRad="38100" dist="38100" dir="2700000" algn="tl">
                    <a:srgbClr val="C0C0C0"/>
                  </a:outerShdw>
                </a:effectLst>
                <a:latin typeface="Arial" pitchFamily="34" charset="0"/>
                <a:cs typeface="Arial" pitchFamily="34" charset="0"/>
              </a:rPr>
              <a:t>3.4.</a:t>
            </a:r>
            <a:r>
              <a:rPr lang="es-ES_tradnl" sz="1900" b="0" dirty="0" smtClean="0">
                <a:solidFill>
                  <a:srgbClr val="007934"/>
                </a:solidFill>
                <a:effectLst>
                  <a:outerShdw blurRad="38100" dist="38100" dir="2700000" algn="tl">
                    <a:srgbClr val="C0C0C0"/>
                  </a:outerShdw>
                </a:effectLst>
                <a:latin typeface="Arial" pitchFamily="34" charset="0"/>
                <a:cs typeface="Arial" pitchFamily="34" charset="0"/>
              </a:rPr>
              <a:t> Objetivo manual de referenciación</a:t>
            </a:r>
          </a:p>
          <a:p>
            <a:r>
              <a:rPr lang="es-ES_tradnl" sz="1900" b="0" dirty="0" smtClean="0">
                <a:solidFill>
                  <a:srgbClr val="007934"/>
                </a:solidFill>
                <a:effectLst>
                  <a:outerShdw blurRad="38100" dist="38100" dir="2700000" algn="tl">
                    <a:srgbClr val="C0C0C0"/>
                  </a:outerShdw>
                </a:effectLst>
                <a:latin typeface="Arial" pitchFamily="34" charset="0"/>
                <a:cs typeface="Arial" pitchFamily="34" charset="0"/>
              </a:rPr>
              <a:t>3.5.</a:t>
            </a:r>
            <a:r>
              <a:rPr lang="es-ES" sz="1900" b="0" dirty="0" smtClean="0">
                <a:solidFill>
                  <a:srgbClr val="007934"/>
                </a:solidFill>
                <a:effectLst>
                  <a:outerShdw blurRad="38100" dist="38100" dir="2700000" algn="tl">
                    <a:srgbClr val="C0C0C0"/>
                  </a:outerShdw>
                </a:effectLst>
                <a:latin typeface="Arial" pitchFamily="34" charset="0"/>
                <a:cs typeface="Arial" pitchFamily="34" charset="0"/>
              </a:rPr>
              <a:t> El referenciador</a:t>
            </a:r>
          </a:p>
          <a:p>
            <a:r>
              <a:rPr lang="es-ES" sz="1900" b="0" dirty="0" smtClean="0">
                <a:solidFill>
                  <a:srgbClr val="007934"/>
                </a:solidFill>
                <a:effectLst>
                  <a:outerShdw blurRad="38100" dist="38100" dir="2700000" algn="tl">
                    <a:srgbClr val="C0C0C0"/>
                  </a:outerShdw>
                </a:effectLst>
                <a:latin typeface="Arial" pitchFamily="34" charset="0"/>
                <a:cs typeface="Arial" pitchFamily="34" charset="0"/>
              </a:rPr>
              <a:t>3.6. Definición georreferenciación</a:t>
            </a:r>
          </a:p>
          <a:p>
            <a:r>
              <a:rPr lang="es-ES" sz="1900" b="0" dirty="0" smtClean="0">
                <a:solidFill>
                  <a:srgbClr val="007934"/>
                </a:solidFill>
                <a:effectLst>
                  <a:outerShdw blurRad="38100" dist="38100" dir="2700000" algn="tl">
                    <a:srgbClr val="C0C0C0"/>
                  </a:outerShdw>
                </a:effectLst>
                <a:latin typeface="Arial" pitchFamily="34" charset="0"/>
                <a:cs typeface="Arial" pitchFamily="34" charset="0"/>
              </a:rPr>
              <a:t>3.6.1. Exactitud Temática (en los atributos)</a:t>
            </a:r>
          </a:p>
          <a:p>
            <a:r>
              <a:rPr lang="es-ES" sz="1900" b="0" dirty="0" smtClean="0">
                <a:solidFill>
                  <a:srgbClr val="007934"/>
                </a:solidFill>
                <a:effectLst>
                  <a:outerShdw blurRad="38100" dist="38100" dir="2700000" algn="tl">
                    <a:srgbClr val="C0C0C0"/>
                  </a:outerShdw>
                </a:effectLst>
                <a:latin typeface="Arial" pitchFamily="34" charset="0"/>
                <a:cs typeface="Arial" pitchFamily="34" charset="0"/>
              </a:rPr>
              <a:t>3.6.2. Exactitud de Posición </a:t>
            </a:r>
          </a:p>
          <a:p>
            <a:r>
              <a:rPr lang="es-ES" sz="1900" b="0" dirty="0" smtClean="0">
                <a:solidFill>
                  <a:srgbClr val="007934"/>
                </a:solidFill>
                <a:effectLst>
                  <a:outerShdw blurRad="38100" dist="38100" dir="2700000" algn="tl">
                    <a:srgbClr val="C0C0C0"/>
                  </a:outerShdw>
                </a:effectLst>
                <a:latin typeface="Arial" pitchFamily="34" charset="0"/>
                <a:cs typeface="Arial" pitchFamily="34" charset="0"/>
              </a:rPr>
              <a:t>3.7. Definición de </a:t>
            </a:r>
            <a:r>
              <a:rPr lang="es-ES_tradnl" sz="1900" b="0" dirty="0" smtClean="0">
                <a:solidFill>
                  <a:srgbClr val="007934"/>
                </a:solidFill>
                <a:latin typeface="Arial" pitchFamily="34" charset="0"/>
                <a:ea typeface="Times New Roman" pitchFamily="18" charset="0"/>
                <a:cs typeface="Arial" pitchFamily="34" charset="0"/>
              </a:rPr>
              <a:t>tramo</a:t>
            </a:r>
          </a:p>
          <a:p>
            <a:r>
              <a:rPr lang="es-ES_tradnl" sz="1900" b="0" dirty="0" smtClean="0">
                <a:solidFill>
                  <a:srgbClr val="007934"/>
                </a:solidFill>
                <a:latin typeface="Arial" pitchFamily="34" charset="0"/>
                <a:ea typeface="Times New Roman" pitchFamily="18" charset="0"/>
                <a:cs typeface="Arial" pitchFamily="34" charset="0"/>
              </a:rPr>
              <a:t>3.8. </a:t>
            </a:r>
            <a:r>
              <a:rPr lang="es-ES" sz="1900" b="0" dirty="0" smtClean="0">
                <a:solidFill>
                  <a:srgbClr val="007934"/>
                </a:solidFill>
                <a:effectLst>
                  <a:outerShdw blurRad="38100" dist="38100" dir="2700000" algn="tl">
                    <a:srgbClr val="C0C0C0"/>
                  </a:outerShdw>
                </a:effectLst>
                <a:latin typeface="Arial" pitchFamily="34" charset="0"/>
                <a:cs typeface="Arial" pitchFamily="34" charset="0"/>
              </a:rPr>
              <a:t>Tipos de referenciación</a:t>
            </a:r>
          </a:p>
          <a:p>
            <a:r>
              <a:rPr lang="es-ES_tradnl" sz="1900" b="0" dirty="0" smtClean="0">
                <a:solidFill>
                  <a:srgbClr val="007934"/>
                </a:solidFill>
                <a:latin typeface="Arial" pitchFamily="34" charset="0"/>
                <a:ea typeface="Times New Roman" pitchFamily="18" charset="0"/>
                <a:cs typeface="Arial" pitchFamily="34" charset="0"/>
              </a:rPr>
              <a:t>3.8.1. </a:t>
            </a:r>
            <a:r>
              <a:rPr lang="es-ES" sz="1900" b="0" dirty="0" smtClean="0">
                <a:solidFill>
                  <a:srgbClr val="007934"/>
                </a:solidFill>
                <a:effectLst>
                  <a:outerShdw blurRad="38100" dist="38100" dir="2700000" algn="tl">
                    <a:srgbClr val="C0C0C0"/>
                  </a:outerShdw>
                </a:effectLst>
                <a:latin typeface="Arial" pitchFamily="34" charset="0"/>
                <a:cs typeface="Arial" pitchFamily="34" charset="0"/>
              </a:rPr>
              <a:t>Referenciación con Cinta (R)</a:t>
            </a:r>
          </a:p>
          <a:p>
            <a:r>
              <a:rPr lang="es-ES_tradnl" sz="1900" b="0" dirty="0" smtClean="0">
                <a:solidFill>
                  <a:srgbClr val="007934"/>
                </a:solidFill>
                <a:latin typeface="Arial" pitchFamily="34" charset="0"/>
                <a:ea typeface="Times New Roman" pitchFamily="18" charset="0"/>
                <a:cs typeface="Arial" pitchFamily="34" charset="0"/>
              </a:rPr>
              <a:t>3.8.2. </a:t>
            </a:r>
            <a:r>
              <a:rPr lang="es-ES" sz="1900" b="0" dirty="0" smtClean="0">
                <a:solidFill>
                  <a:srgbClr val="007934"/>
                </a:solidFill>
                <a:effectLst>
                  <a:outerShdw blurRad="38100" dist="38100" dir="2700000" algn="tl">
                    <a:srgbClr val="C0C0C0"/>
                  </a:outerShdw>
                </a:effectLst>
                <a:latin typeface="Arial" pitchFamily="34" charset="0"/>
                <a:cs typeface="Arial" pitchFamily="34" charset="0"/>
              </a:rPr>
              <a:t>Referenciación con Equipos de Precisión (CR, GPS)</a:t>
            </a:r>
          </a:p>
          <a:p>
            <a:r>
              <a:rPr lang="es-ES" sz="1900" b="0" dirty="0" smtClean="0">
                <a:solidFill>
                  <a:srgbClr val="007934"/>
                </a:solidFill>
                <a:effectLst>
                  <a:outerShdw blurRad="38100" dist="38100" dir="2700000" algn="tl">
                    <a:srgbClr val="C0C0C0"/>
                  </a:outerShdw>
                </a:effectLst>
                <a:latin typeface="Arial" pitchFamily="34" charset="0"/>
                <a:cs typeface="Arial" pitchFamily="34" charset="0"/>
              </a:rPr>
              <a:t>3.9. Plantilla Excel Información Georreferenciada</a:t>
            </a:r>
          </a:p>
          <a:p>
            <a:r>
              <a:rPr lang="es-ES" sz="1900" b="0" dirty="0" smtClean="0">
                <a:solidFill>
                  <a:srgbClr val="007934"/>
                </a:solidFill>
                <a:effectLst>
                  <a:outerShdw blurRad="38100" dist="38100" dir="2700000" algn="tl">
                    <a:srgbClr val="C0C0C0"/>
                  </a:outerShdw>
                </a:effectLst>
                <a:latin typeface="Arial" pitchFamily="34" charset="0"/>
                <a:cs typeface="Arial" pitchFamily="34" charset="0"/>
              </a:rPr>
              <a:t>3.10.Cargue masivo de la información georreferenciada</a:t>
            </a:r>
          </a:p>
          <a:p>
            <a:r>
              <a:rPr lang="es-CO" sz="1900" dirty="0" smtClean="0">
                <a:solidFill>
                  <a:srgbClr val="007934"/>
                </a:solidFill>
                <a:effectLst>
                  <a:outerShdw blurRad="38100" dist="38100" dir="2700000" algn="tl">
                    <a:srgbClr val="C0C0C0"/>
                  </a:outerShdw>
                </a:effectLst>
                <a:latin typeface="Arial" pitchFamily="34" charset="0"/>
                <a:cs typeface="Arial" pitchFamily="34" charset="0"/>
              </a:rPr>
              <a:t>4.</a:t>
            </a:r>
            <a:r>
              <a:rPr lang="es-ES" sz="1900" dirty="0" smtClean="0">
                <a:solidFill>
                  <a:srgbClr val="007934"/>
                </a:solidFill>
                <a:effectLst>
                  <a:outerShdw blurRad="38100" dist="38100" dir="2700000" algn="tl">
                    <a:srgbClr val="C0C0C0"/>
                  </a:outerShdw>
                </a:effectLst>
                <a:latin typeface="Arial" pitchFamily="34" charset="0"/>
                <a:cs typeface="Arial" pitchFamily="34" charset="0"/>
              </a:rPr>
              <a:t> MODELO DIGITAL DE REDES</a:t>
            </a:r>
          </a:p>
          <a:p>
            <a:r>
              <a:rPr lang="es-ES" sz="1900" b="0" dirty="0" smtClean="0">
                <a:solidFill>
                  <a:srgbClr val="007934"/>
                </a:solidFill>
                <a:effectLst>
                  <a:outerShdw blurRad="38100" dist="38100" dir="2700000" algn="tl">
                    <a:srgbClr val="C0C0C0"/>
                  </a:outerShdw>
                </a:effectLst>
                <a:latin typeface="Arial" pitchFamily="34" charset="0"/>
                <a:cs typeface="Arial" pitchFamily="34" charset="0"/>
              </a:rPr>
              <a:t>4.1. Definición de sistema</a:t>
            </a:r>
          </a:p>
          <a:p>
            <a:pPr marL="342900" lvl="1" indent="-342900">
              <a:buFont typeface="Courier New" pitchFamily="49" charset="0"/>
              <a:buChar char="o"/>
            </a:pPr>
            <a:r>
              <a:rPr lang="es-ES" sz="1900" dirty="0" smtClean="0">
                <a:solidFill>
                  <a:srgbClr val="007934"/>
                </a:solidFill>
                <a:effectLst>
                  <a:outerShdw blurRad="38100" dist="38100" dir="2700000" algn="tl">
                    <a:srgbClr val="C0C0C0"/>
                  </a:outerShdw>
                </a:effectLst>
                <a:latin typeface="Arial" pitchFamily="34" charset="0"/>
                <a:cs typeface="Arial" pitchFamily="34" charset="0"/>
              </a:rPr>
              <a:t>4.2. Sistema de acueducto</a:t>
            </a:r>
          </a:p>
          <a:p>
            <a:pPr marL="342900" lvl="1" indent="-342900">
              <a:buFont typeface="Courier New" pitchFamily="49" charset="0"/>
              <a:buChar char="o"/>
            </a:pPr>
            <a:r>
              <a:rPr lang="es-ES" sz="1900" dirty="0" smtClean="0">
                <a:solidFill>
                  <a:srgbClr val="007934"/>
                </a:solidFill>
                <a:effectLst>
                  <a:outerShdw blurRad="38100" dist="38100" dir="2700000" algn="tl">
                    <a:srgbClr val="C0C0C0"/>
                  </a:outerShdw>
                </a:effectLst>
                <a:latin typeface="Arial" pitchFamily="34" charset="0"/>
                <a:cs typeface="Arial" pitchFamily="34" charset="0"/>
              </a:rPr>
              <a:t>4.3. </a:t>
            </a:r>
            <a:r>
              <a:rPr lang="es-ES_tradnl" sz="1900" dirty="0" smtClean="0">
                <a:solidFill>
                  <a:srgbClr val="007934"/>
                </a:solidFill>
                <a:effectLst>
                  <a:outerShdw blurRad="38100" dist="38100" dir="2700000" algn="tl">
                    <a:srgbClr val="C0C0C0"/>
                  </a:outerShdw>
                </a:effectLst>
                <a:latin typeface="Arial" pitchFamily="34" charset="0"/>
                <a:cs typeface="Arial" pitchFamily="34" charset="0"/>
              </a:rPr>
              <a:t>Sistema de alcantarillado</a:t>
            </a:r>
            <a:endParaRPr lang="es-CO" sz="1900" dirty="0" smtClean="0">
              <a:solidFill>
                <a:srgbClr val="007934"/>
              </a:solidFill>
              <a:effectLst>
                <a:outerShdw blurRad="38100" dist="38100" dir="2700000" algn="tl">
                  <a:srgbClr val="C0C0C0"/>
                </a:outerShdw>
              </a:effectLst>
              <a:latin typeface="Arial" pitchFamily="34" charset="0"/>
              <a:cs typeface="Arial" pitchFamily="34" charset="0"/>
            </a:endParaRPr>
          </a:p>
          <a:p>
            <a:pPr lvl="0"/>
            <a:endParaRPr lang="es-CO" dirty="0"/>
          </a:p>
        </p:txBody>
      </p:sp>
      <p:sp>
        <p:nvSpPr>
          <p:cNvPr id="4" name="1 Título"/>
          <p:cNvSpPr txBox="1">
            <a:spLocks/>
          </p:cNvSpPr>
          <p:nvPr/>
        </p:nvSpPr>
        <p:spPr>
          <a:xfrm>
            <a:off x="467544" y="1066801"/>
            <a:ext cx="7571184" cy="590549"/>
          </a:xfrm>
          <a:prstGeom prst="rect">
            <a:avLst/>
          </a:prstGeom>
        </p:spPr>
        <p:txBody>
          <a:bodyPr>
            <a:normAutofit fontScale="25000" lnSpcReduction="20000"/>
          </a:bodyPr>
          <a:lstStyle>
            <a:lvl1pPr algn="l">
              <a:defRPr sz="2800" b="1">
                <a:solidFill>
                  <a:srgbClr val="007934"/>
                </a:solidFill>
                <a:latin typeface="Trebuchet MS" pitchFamily="34" charset="0"/>
              </a:defRPr>
            </a:lvl1pPr>
          </a:lstStyle>
          <a:p>
            <a:pPr algn="ctr">
              <a:spcBef>
                <a:spcPct val="0"/>
              </a:spcBef>
              <a:defRPr/>
            </a:pPr>
            <a:r>
              <a:rPr lang="es-CO" sz="9600"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ES" sz="9600" dirty="0" smtClean="0">
              <a:solidFill>
                <a:srgbClr val="7AD400"/>
              </a:solidFill>
              <a:effectLst>
                <a:outerShdw blurRad="38100" dist="38100" dir="2700000" algn="tl">
                  <a:srgbClr val="C0C0C0"/>
                </a:outerShdw>
              </a:effectLst>
              <a:latin typeface="Arial" pitchFamily="34" charset="0"/>
              <a:cs typeface="Arial" pitchFamily="34" charset="0"/>
            </a:endParaRPr>
          </a:p>
          <a:p>
            <a:pPr>
              <a:spcBef>
                <a:spcPct val="0"/>
              </a:spcBef>
              <a:defRPr/>
            </a:pPr>
            <a:endParaRPr kumimoji="0" lang="es-CO" sz="2400" b="1" i="0" u="none" strike="noStrike" kern="1200" cap="none" spc="0" normalizeH="0" baseline="0" noProof="0" dirty="0">
              <a:ln>
                <a:noFill/>
              </a:ln>
              <a:solidFill>
                <a:srgbClr val="5DBF0C"/>
              </a:solidFill>
              <a:effectLst/>
              <a:uLnTx/>
              <a:uFillTx/>
              <a:latin typeface="Trebuchet MS"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133475"/>
            <a:ext cx="7353299" cy="5143500"/>
          </a:xfrm>
        </p:spPr>
        <p:txBody>
          <a:bodyPr/>
          <a:lstStyle/>
          <a:p>
            <a:pPr algn="l"/>
            <a:r>
              <a:rPr lang="es-ES_tradnl" dirty="0" smtClean="0">
                <a:solidFill>
                  <a:srgbClr val="007934"/>
                </a:solidFill>
                <a:latin typeface="Arial" pitchFamily="34" charset="0"/>
                <a:ea typeface="Times New Roman" pitchFamily="18" charset="0"/>
                <a:cs typeface="Arial" pitchFamily="34" charset="0"/>
              </a:rPr>
              <a:t>3.8.2. </a:t>
            </a:r>
            <a:r>
              <a:rPr lang="es-ES" dirty="0" smtClean="0">
                <a:solidFill>
                  <a:srgbClr val="007934"/>
                </a:solidFill>
                <a:effectLst>
                  <a:outerShdw blurRad="38100" dist="38100" dir="2700000" algn="tl">
                    <a:srgbClr val="C0C0C0"/>
                  </a:outerShdw>
                </a:effectLst>
                <a:latin typeface="Arial" pitchFamily="34" charset="0"/>
                <a:cs typeface="Arial" pitchFamily="34" charset="0"/>
              </a:rPr>
              <a:t>Referenciación con Equipos de Precisión (CR, GPS)</a:t>
            </a:r>
            <a:br>
              <a:rPr lang="es-ES" dirty="0" smtClean="0">
                <a:solidFill>
                  <a:srgbClr val="007934"/>
                </a:solidFill>
                <a:effectLst>
                  <a:outerShdw blurRad="38100" dist="38100" dir="2700000" algn="tl">
                    <a:srgbClr val="C0C0C0"/>
                  </a:outerShdw>
                </a:effectLst>
                <a:latin typeface="Arial" pitchFamily="34" charset="0"/>
                <a:cs typeface="Arial" pitchFamily="34" charset="0"/>
              </a:rPr>
            </a:br>
            <a:r>
              <a:rPr lang="es-ES" dirty="0" smtClean="0">
                <a:solidFill>
                  <a:srgbClr val="007934"/>
                </a:solidFill>
                <a:latin typeface="Arial" charset="0"/>
                <a:ea typeface="Times New Roman" pitchFamily="18" charset="0"/>
                <a:cs typeface="Arial" charset="0"/>
              </a:rPr>
              <a:t>Todos los archivos obtenidos en las observaciones deben entregarse en formato RINEX en el caso de levantamientos con pos proceso.</a:t>
            </a:r>
            <a:r>
              <a:rPr lang="es-ES" dirty="0" smtClean="0">
                <a:ea typeface="Times New Roman" pitchFamily="18" charset="0"/>
                <a:cs typeface="Arial" pitchFamily="34" charset="0"/>
              </a:rPr>
              <a:t> </a:t>
            </a:r>
            <a:r>
              <a:rPr lang="es-ES" dirty="0" smtClean="0">
                <a:solidFill>
                  <a:srgbClr val="007934"/>
                </a:solidFill>
                <a:latin typeface="Arial" charset="0"/>
                <a:ea typeface="Times New Roman" pitchFamily="18" charset="0"/>
                <a:cs typeface="Arial" charset="0"/>
              </a:rPr>
              <a:t>Cuando se presenta un trabajo de referenciación con esta tecnología, cada punto capturado debe tomarse en modo de Alta Precisión y deberá entregarse un cuadro resumen en Excel con la siguiente información de las coordenadas corregidas: </a:t>
            </a:r>
            <a:r>
              <a:rPr lang="es-ES" dirty="0" smtClean="0">
                <a:ea typeface="Times New Roman" pitchFamily="18" charset="0"/>
                <a:cs typeface="Arial" pitchFamily="34" charset="0"/>
              </a:rPr>
              <a:t/>
            </a:r>
            <a:br>
              <a:rPr lang="es-ES" dirty="0" smtClean="0">
                <a:ea typeface="Times New Roman" pitchFamily="18" charset="0"/>
                <a:cs typeface="Arial" pitchFamily="34"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Cuando se realice la referenciación mediante la combinación de equipos GPS (para los amarres) y de topografía tradicional, deberá entregarse copia de las libretas de campo y los cálculos de coordenadas aprobadas por la Interventoría / Supervisión de Obras.</a:t>
            </a:r>
            <a:br>
              <a:rPr lang="es-ES" dirty="0" smtClean="0">
                <a:solidFill>
                  <a:srgbClr val="007934"/>
                </a:solidFill>
                <a:latin typeface="Arial" charset="0"/>
                <a:ea typeface="Times New Roman" pitchFamily="18" charset="0"/>
                <a:cs typeface="Arial" charset="0"/>
              </a:rPr>
            </a:br>
            <a:r>
              <a:rPr lang="es-ES" dirty="0" smtClean="0">
                <a:solidFill>
                  <a:srgbClr val="007934"/>
                </a:solidFill>
                <a:effectLst>
                  <a:outerShdw blurRad="38100" dist="38100" dir="2700000" algn="tl">
                    <a:srgbClr val="C0C0C0"/>
                  </a:outerShdw>
                </a:effectLst>
                <a:latin typeface="Arial" pitchFamily="34" charset="0"/>
                <a:cs typeface="Arial" pitchFamily="34" charset="0"/>
              </a:rPr>
              <a:t/>
            </a:r>
            <a:br>
              <a:rPr lang="es-ES" dirty="0" smtClean="0">
                <a:solidFill>
                  <a:srgbClr val="007934"/>
                </a:solidFill>
                <a:effectLst>
                  <a:outerShdw blurRad="38100" dist="38100" dir="2700000" algn="tl">
                    <a:srgbClr val="C0C0C0"/>
                  </a:outerShdw>
                </a:effectLst>
                <a:latin typeface="Arial" pitchFamily="34" charset="0"/>
                <a:cs typeface="Arial" pitchFamily="34"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3. GEORREFERENCIACIÓN</a:t>
            </a:r>
          </a:p>
        </p:txBody>
      </p:sp>
      <p:pic>
        <p:nvPicPr>
          <p:cNvPr id="10" name="Picture 5"/>
          <p:cNvPicPr>
            <a:picLocks noChangeAspect="1" noChangeArrowheads="1"/>
          </p:cNvPicPr>
          <p:nvPr/>
        </p:nvPicPr>
        <p:blipFill>
          <a:blip r:embed="rId3"/>
          <a:srcRect/>
          <a:stretch>
            <a:fillRect/>
          </a:stretch>
        </p:blipFill>
        <p:spPr bwMode="auto">
          <a:xfrm>
            <a:off x="952571" y="3254918"/>
            <a:ext cx="6334054" cy="120278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700"/>
            <a:ext cx="7353299" cy="3962400"/>
          </a:xfrm>
        </p:spPr>
        <p:txBody>
          <a:bodyPr/>
          <a:lstStyle/>
          <a:p>
            <a:pPr algn="l" eaLnBrk="0" hangingPunct="0">
              <a:defRPr/>
            </a:pPr>
            <a:r>
              <a:rPr lang="es-ES" dirty="0" smtClean="0">
                <a:solidFill>
                  <a:srgbClr val="007934"/>
                </a:solidFill>
                <a:effectLst>
                  <a:outerShdw blurRad="38100" dist="38100" dir="2700000" algn="tl">
                    <a:srgbClr val="C0C0C0"/>
                  </a:outerShdw>
                </a:effectLst>
                <a:latin typeface="Arial" pitchFamily="34" charset="0"/>
                <a:cs typeface="Arial" pitchFamily="34" charset="0"/>
              </a:rPr>
              <a:t/>
            </a:r>
            <a:br>
              <a:rPr lang="es-ES" dirty="0" smtClean="0">
                <a:solidFill>
                  <a:srgbClr val="007934"/>
                </a:solidFill>
                <a:effectLst>
                  <a:outerShdw blurRad="38100" dist="38100" dir="2700000" algn="tl">
                    <a:srgbClr val="C0C0C0"/>
                  </a:outerShdw>
                </a:effectLst>
                <a:latin typeface="Arial" pitchFamily="34" charset="0"/>
                <a:cs typeface="Arial" pitchFamily="34" charset="0"/>
              </a:rPr>
            </a:br>
            <a:r>
              <a:rPr lang="es-ES" dirty="0" smtClean="0">
                <a:latin typeface="Arial" pitchFamily="34" charset="0"/>
              </a:rPr>
              <a:t> </a:t>
            </a: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7"/>
            <a:ext cx="7772400" cy="659483"/>
          </a:xfrm>
          <a:prstGeom prst="rect">
            <a:avLst/>
          </a:prstGeom>
        </p:spPr>
        <p:txBody>
          <a:bodyPr/>
          <a:lstStyle/>
          <a:p>
            <a:r>
              <a:rPr lang="es-ES" b="0" dirty="0" smtClean="0">
                <a:solidFill>
                  <a:srgbClr val="007934"/>
                </a:solidFill>
                <a:effectLst>
                  <a:outerShdw blurRad="38100" dist="38100" dir="2700000" algn="tl">
                    <a:srgbClr val="C0C0C0"/>
                  </a:outerShdw>
                </a:effectLst>
                <a:latin typeface="Arial" pitchFamily="34" charset="0"/>
                <a:cs typeface="Arial" pitchFamily="34" charset="0"/>
              </a:rPr>
              <a:t>3.9. Plantilla Excel Información </a:t>
            </a:r>
            <a:r>
              <a:rPr lang="es-ES" b="0" dirty="0" smtClean="0">
                <a:solidFill>
                  <a:srgbClr val="007934"/>
                </a:solidFill>
                <a:effectLst>
                  <a:outerShdw blurRad="38100" dist="38100" dir="2700000" algn="tl">
                    <a:srgbClr val="C0C0C0"/>
                  </a:outerShdw>
                </a:effectLst>
                <a:latin typeface="Arial" pitchFamily="34" charset="0"/>
                <a:cs typeface="Arial" pitchFamily="34" charset="0"/>
              </a:rPr>
              <a:t>Georreferenciada</a:t>
            </a:r>
          </a:p>
          <a:p>
            <a:r>
              <a:rPr lang="es-ES" sz="1100" u="sng" dirty="0" smtClean="0">
                <a:latin typeface="Arial" pitchFamily="34" charset="0"/>
                <a:cs typeface="Arial" pitchFamily="34" charset="0"/>
                <a:hlinkClick r:id="rId3"/>
              </a:rPr>
              <a:t>http://www.epm.com.co/site/Home/Centrodedocumentos/Proveedoresycontratistas/Documentos/Manuales.aspx</a:t>
            </a:r>
            <a:endParaRPr lang="es-CO" sz="1100" dirty="0" smtClean="0">
              <a:latin typeface="Arial" pitchFamily="34" charset="0"/>
              <a:cs typeface="Arial" pitchFamily="34" charset="0"/>
            </a:endParaRPr>
          </a:p>
          <a:p>
            <a:endParaRPr lang="es-ES" b="0" dirty="0" smtClean="0">
              <a:solidFill>
                <a:srgbClr val="007934"/>
              </a:solidFill>
              <a:effectLst>
                <a:outerShdw blurRad="38100" dist="38100" dir="2700000" algn="tl">
                  <a:srgbClr val="C0C0C0"/>
                </a:outerShdw>
              </a:effectLst>
              <a:latin typeface="Arial" pitchFamily="34" charset="0"/>
              <a:cs typeface="Arial" pitchFamily="34" charset="0"/>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3. GEORREFERENCIACIÓN</a:t>
            </a:r>
          </a:p>
        </p:txBody>
      </p:sp>
      <p:pic>
        <p:nvPicPr>
          <p:cNvPr id="12" name="Picture 2"/>
          <p:cNvPicPr>
            <a:picLocks noChangeAspect="1" noChangeArrowheads="1"/>
          </p:cNvPicPr>
          <p:nvPr/>
        </p:nvPicPr>
        <p:blipFill>
          <a:blip r:embed="rId4"/>
          <a:srcRect/>
          <a:stretch>
            <a:fillRect/>
          </a:stretch>
        </p:blipFill>
        <p:spPr bwMode="auto">
          <a:xfrm>
            <a:off x="779154" y="1752601"/>
            <a:ext cx="7210150" cy="4506520"/>
          </a:xfrm>
          <a:prstGeom prst="rect">
            <a:avLst/>
          </a:prstGeom>
          <a:noFill/>
          <a:ln w="9525">
            <a:noFill/>
            <a:miter lim="800000"/>
            <a:headEnd/>
            <a:tailEnd/>
          </a:ln>
        </p:spPr>
      </p:pic>
      <p:sp>
        <p:nvSpPr>
          <p:cNvPr id="13" name="12 Rectángulo"/>
          <p:cNvSpPr/>
          <p:nvPr/>
        </p:nvSpPr>
        <p:spPr>
          <a:xfrm>
            <a:off x="1724025" y="3190875"/>
            <a:ext cx="6267449" cy="2862322"/>
          </a:xfrm>
          <a:prstGeom prst="rect">
            <a:avLst/>
          </a:prstGeom>
        </p:spPr>
        <p:txBody>
          <a:bodyPr wrap="square">
            <a:spAutoFit/>
          </a:bodyPr>
          <a:lstStyle/>
          <a:p>
            <a:r>
              <a:rPr lang="es-ES" dirty="0" smtClean="0">
                <a:solidFill>
                  <a:srgbClr val="007934"/>
                </a:solidFill>
                <a:latin typeface="Arial" charset="0"/>
                <a:ea typeface="Times New Roman" pitchFamily="18" charset="0"/>
                <a:cs typeface="Arial" charset="0"/>
              </a:rPr>
              <a:t>Acueducto: Tubería Secundaria, Hidrante, Elemento Especial, Punto de Medición, Tubería, Válvula Primaria y Secundaria, Sistema Controlador de Presión, Nodo Primario y Secundario, Canal, Captación, Tanque, Bomba.</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Alcantarillado: Tubería, Cámara, Sumidero, Descarga, Aliviadero, Elemento Especial, Punto Medición.</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FF0000"/>
                </a:solidFill>
                <a:latin typeface="Arial" charset="0"/>
                <a:ea typeface="Times New Roman" pitchFamily="18" charset="0"/>
                <a:cs typeface="Arial" charset="0"/>
                <a:hlinkClick r:id="rId5"/>
              </a:rPr>
              <a:t>http://www.epm.com.co/epm/institucional/serv_prove_norm_manudib_1.html?id=5</a:t>
            </a:r>
            <a:endParaRPr lang="es-CO"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699"/>
            <a:ext cx="7715250" cy="4257675"/>
          </a:xfrm>
        </p:spPr>
        <p:txBody>
          <a:bodyPr/>
          <a:lstStyle/>
          <a:p>
            <a:pPr algn="l"/>
            <a:r>
              <a:rPr dirty="0" lang="es-ES" smtClean="0">
                <a:solidFill>
                  <a:srgbClr val="007934"/>
                </a:solidFill>
                <a:latin charset="0" typeface="Arial"/>
                <a:ea charset="0" pitchFamily="18" typeface="Times New Roman"/>
                <a:cs charset="0" typeface="Arial"/>
              </a:rPr>
              <a:t>Posemos una funcionalidad en el G/Designer que permita cargar información al modelo de aguas de manera automática.</a:t>
            </a:r>
            <a:br>
              <a:rPr dirty="0" lang="es-ES" smtClean="0">
                <a:solidFill>
                  <a:srgbClr val="007934"/>
                </a:solidFill>
                <a:latin charset="0" typeface="Arial"/>
                <a:ea charset="0" pitchFamily="18" typeface="Times New Roman"/>
                <a:cs charset="0" typeface="Arial"/>
              </a:rPr>
            </a:br>
            <a:r>
              <a:rPr dirty="0" lang="es-ES" smtClean="0">
                <a:solidFill>
                  <a:srgbClr val="007934"/>
                </a:solidFill>
                <a:latin charset="0" typeface="Arial"/>
                <a:ea charset="0" pitchFamily="18" typeface="Times New Roman"/>
                <a:cs charset="0" typeface="Arial"/>
              </a:rPr>
              <a:t/>
            </a:r>
            <a:br>
              <a:rPr dirty="0" lang="es-ES" smtClean="0">
                <a:solidFill>
                  <a:srgbClr val="007934"/>
                </a:solidFill>
                <a:latin charset="0" typeface="Arial"/>
                <a:ea charset="0" pitchFamily="18" typeface="Times New Roman"/>
                <a:cs charset="0" typeface="Arial"/>
              </a:rPr>
            </a:br>
            <a:r>
              <a:rPr dirty="0" lang="es-ES" smtClean="0">
                <a:solidFill>
                  <a:srgbClr val="007934"/>
                </a:solidFill>
                <a:latin charset="0" typeface="Arial"/>
                <a:ea charset="0" pitchFamily="18" typeface="Times New Roman"/>
                <a:cs charset="0" typeface="Arial"/>
              </a:rPr>
              <a:t>Beneficios</a:t>
            </a:r>
            <a:br>
              <a:rPr dirty="0" lang="es-ES" smtClean="0">
                <a:solidFill>
                  <a:srgbClr val="007934"/>
                </a:solidFill>
                <a:latin charset="0" typeface="Arial"/>
                <a:ea charset="0" pitchFamily="18" typeface="Times New Roman"/>
                <a:cs charset="0" typeface="Arial"/>
              </a:rPr>
            </a:br>
            <a:r>
              <a:rPr dirty="0" lang="es-ES" smtClean="0">
                <a:solidFill>
                  <a:srgbClr val="007934"/>
                </a:solidFill>
                <a:latin charset="0" typeface="Arial"/>
                <a:ea charset="0" pitchFamily="18" typeface="Times New Roman"/>
                <a:cs charset="0" typeface="Arial"/>
              </a:rPr>
              <a:t>Disminución de los tiempos de cargue de la información de referenciación al modelo de aguas</a:t>
            </a:r>
            <a:r>
              <a:rPr dirty="0" lang="es-CO" smtClean="0">
                <a:solidFill>
                  <a:srgbClr val="007934"/>
                </a:solidFill>
                <a:latin charset="0" typeface="Arial"/>
                <a:ea charset="0" pitchFamily="18" typeface="Times New Roman"/>
                <a:cs charset="0" typeface="Arial"/>
              </a:rPr>
              <a:t>.</a:t>
            </a:r>
            <a:br>
              <a:rPr dirty="0" lang="es-CO" smtClean="0">
                <a:solidFill>
                  <a:srgbClr val="007934"/>
                </a:solidFill>
                <a:latin charset="0" typeface="Arial"/>
                <a:ea charset="0" pitchFamily="18" typeface="Times New Roman"/>
                <a:cs charset="0" typeface="Arial"/>
              </a:rPr>
            </a:br>
            <a:r>
              <a:rPr dirty="0" lang="es-ES" smtClean="0">
                <a:solidFill>
                  <a:srgbClr val="007934"/>
                </a:solidFill>
                <a:latin charset="0" typeface="Arial"/>
                <a:ea charset="0" pitchFamily="18" typeface="Times New Roman"/>
                <a:cs charset="0" typeface="Arial"/>
              </a:rPr>
              <a:t>Disminución de los errores humanos al momento de cargar la información al modelo de aguas.</a:t>
            </a:r>
            <a:br>
              <a:rPr dirty="0" lang="es-ES" smtClean="0">
                <a:solidFill>
                  <a:srgbClr val="007934"/>
                </a:solidFill>
                <a:latin charset="0" typeface="Arial"/>
                <a:ea charset="0" pitchFamily="18" typeface="Times New Roman"/>
                <a:cs charset="0" typeface="Arial"/>
              </a:rPr>
            </a:br>
            <a:r>
              <a:rPr dirty="0" lang="es-ES" smtClean="0">
                <a:solidFill>
                  <a:srgbClr val="007934"/>
                </a:solidFill>
                <a:latin charset="0" typeface="Arial"/>
                <a:ea charset="0" pitchFamily="18" typeface="Times New Roman"/>
                <a:cs charset="0" typeface="Arial"/>
              </a:rPr>
              <a:t/>
            </a:r>
            <a:br>
              <a:rPr dirty="0" lang="es-ES" smtClean="0">
                <a:solidFill>
                  <a:srgbClr val="007934"/>
                </a:solidFill>
                <a:latin charset="0" typeface="Arial"/>
                <a:ea charset="0" pitchFamily="18" typeface="Times New Roman"/>
                <a:cs charset="0" typeface="Arial"/>
              </a:rPr>
            </a:br>
            <a:r>
              <a:rPr dirty="0" lang="es-MX" smtClean="0">
                <a:solidFill>
                  <a:srgbClr val="007934"/>
                </a:solidFill>
                <a:latin charset="0" typeface="Arial"/>
                <a:ea charset="0" pitchFamily="18" typeface="Times New Roman"/>
                <a:cs charset="0" typeface="Arial"/>
              </a:rPr>
              <a:t>Exportación a TXT</a:t>
            </a:r>
            <a:br>
              <a:rPr dirty="0" lang="es-MX" smtClean="0">
                <a:solidFill>
                  <a:srgbClr val="007934"/>
                </a:solidFill>
                <a:latin charset="0" typeface="Arial"/>
                <a:ea charset="0" pitchFamily="18" typeface="Times New Roman"/>
                <a:cs charset="0" typeface="Arial"/>
              </a:rPr>
            </a:br>
            <a:r>
              <a:rPr dirty="0" lang="es-MX" smtClean="0"/>
              <a:t/>
            </a:r>
            <a:br>
              <a:rPr dirty="0" lang="es-MX" smtClean="0"/>
            </a:br>
            <a:r>
              <a:rPr dirty="0" lang="es-ES" smtClean="0">
                <a:solidFill>
                  <a:srgbClr val="007934"/>
                </a:solidFill>
                <a:latin charset="0" typeface="Arial"/>
                <a:ea charset="0" pitchFamily="18" typeface="Times New Roman"/>
                <a:cs charset="0" typeface="Arial"/>
              </a:rPr>
              <a:t/>
            </a:r>
            <a:br>
              <a:rPr dirty="0" lang="es-ES" smtClean="0">
                <a:solidFill>
                  <a:srgbClr val="007934"/>
                </a:solidFill>
                <a:latin charset="0" typeface="Arial"/>
                <a:ea charset="0" pitchFamily="18" typeface="Times New Roman"/>
                <a:cs charset="0" typeface="Arial"/>
              </a:rPr>
            </a:br>
            <a:r>
              <a:rPr dirty="0" lang="es-ES" smtClean="0">
                <a:solidFill>
                  <a:srgbClr val="007934"/>
                </a:solidFill>
                <a:latin charset="0" typeface="Arial"/>
                <a:ea charset="0" pitchFamily="18" typeface="Times New Roman"/>
                <a:cs charset="0" typeface="Arial"/>
              </a:rPr>
              <a:t/>
            </a:r>
            <a:br>
              <a:rPr dirty="0" lang="es-ES" smtClean="0">
                <a:solidFill>
                  <a:srgbClr val="007934"/>
                </a:solidFill>
                <a:latin charset="0" typeface="Arial"/>
                <a:ea charset="0" pitchFamily="18" typeface="Times New Roman"/>
                <a:cs charset="0" typeface="Arial"/>
              </a:rPr>
            </a:br>
            <a:r>
              <a:rPr dirty="0" lang="es-ES" smtClean="0" sz="1600"/>
              <a:t/>
            </a:r>
            <a:br>
              <a:rPr dirty="0" lang="es-ES" smtClean="0" sz="1600"/>
            </a:br>
            <a:r>
              <a:rPr dirty="0" lang="es-ES" smtClean="0">
                <a:solidFill>
                  <a:srgbClr val="007934"/>
                </a:solidFill>
                <a:latin charset="0" typeface="Arial"/>
                <a:ea charset="0" pitchFamily="18" typeface="Times New Roman"/>
                <a:cs charset="0" typeface="Arial"/>
              </a:rPr>
              <a:t/>
            </a:r>
            <a:br>
              <a:rPr dirty="0" lang="es-ES" smtClean="0">
                <a:solidFill>
                  <a:srgbClr val="007934"/>
                </a:solidFill>
                <a:latin charset="0" typeface="Arial"/>
                <a:ea charset="0" pitchFamily="18" typeface="Times New Roman"/>
                <a:cs charset="0" typeface="Arial"/>
              </a:rPr>
            </a:br>
            <a:r>
              <a:rPr dirty="0" lang="es-ES" smtClean="0">
                <a:solidFill>
                  <a:srgbClr val="007934"/>
                </a:solidFill>
                <a:latin charset="0" typeface="Arial"/>
                <a:ea charset="0" pitchFamily="18" typeface="Times New Roman"/>
                <a:cs charset="0" typeface="Arial"/>
              </a:rPr>
              <a:t/>
            </a:r>
            <a:br>
              <a:rPr dirty="0" lang="es-ES" smtClean="0">
                <a:solidFill>
                  <a:srgbClr val="007934"/>
                </a:solidFill>
                <a:latin charset="0" typeface="Arial"/>
                <a:ea charset="0" pitchFamily="18" typeface="Times New Roman"/>
                <a:cs charset="0" typeface="Arial"/>
              </a:rPr>
            </a:br>
            <a:r>
              <a:rPr dirty="0" lang="es-ES" smtClean="0">
                <a:solidFill>
                  <a:srgbClr val="007934"/>
                </a:solidFill>
                <a:latin charset="0" typeface="Arial"/>
                <a:ea charset="0" pitchFamily="18" typeface="Times New Roman"/>
                <a:cs charset="0" typeface="Arial"/>
              </a:rPr>
              <a:t/>
            </a:r>
            <a:br>
              <a:rPr dirty="0" lang="es-ES" smtClean="0">
                <a:solidFill>
                  <a:srgbClr val="007934"/>
                </a:solidFill>
                <a:latin charset="0" typeface="Arial"/>
                <a:ea charset="0" pitchFamily="18" typeface="Times New Roman"/>
                <a:cs charset="0" typeface="Arial"/>
              </a:rPr>
            </a:br>
            <a:r>
              <a:rPr dirty="0" lang="es-ES" smtClean="0">
                <a:solidFill>
                  <a:srgbClr val="007934"/>
                </a:solidFill>
                <a:latin charset="0" typeface="Arial"/>
                <a:ea charset="0" pitchFamily="18" typeface="Times New Roman"/>
                <a:cs charset="0" typeface="Arial"/>
              </a:rPr>
              <a:t/>
            </a:r>
            <a:br>
              <a:rPr dirty="0" lang="es-ES" smtClean="0">
                <a:solidFill>
                  <a:srgbClr val="007934"/>
                </a:solidFill>
                <a:latin charset="0" typeface="Arial"/>
                <a:ea charset="0" pitchFamily="18" typeface="Times New Roman"/>
                <a:cs charset="0" typeface="Arial"/>
              </a:rPr>
            </a:br>
            <a:r>
              <a:rPr dirty="0" lang="es-CO" smtClean="0">
                <a:solidFill>
                  <a:srgbClr val="007934"/>
                </a:solidFill>
                <a:latin charset="0" typeface="Arial"/>
                <a:ea charset="0" pitchFamily="18" typeface="Times New Roman"/>
                <a:cs charset="0" typeface="Arial"/>
              </a:rPr>
              <a:t/>
            </a:r>
            <a:br>
              <a:rPr dirty="0" lang="es-CO" smtClean="0">
                <a:solidFill>
                  <a:srgbClr val="007934"/>
                </a:solidFill>
                <a:latin charset="0" typeface="Arial"/>
                <a:ea charset="0" pitchFamily="18" typeface="Times New Roman"/>
                <a:cs charset="0" typeface="Arial"/>
              </a:rPr>
            </a:br>
            <a:r>
              <a:rPr dirty="0" lang="es-CO" smtClean="0">
                <a:solidFill>
                  <a:srgbClr val="007934"/>
                </a:solidFill>
                <a:latin charset="0" typeface="Arial"/>
                <a:ea charset="0" pitchFamily="18" typeface="Times New Roman"/>
                <a:cs charset="0" typeface="Arial"/>
              </a:rPr>
              <a:t/>
            </a:r>
            <a:br>
              <a:rPr dirty="0" lang="es-CO" smtClean="0">
                <a:solidFill>
                  <a:srgbClr val="007934"/>
                </a:solidFill>
                <a:latin charset="0" typeface="Arial"/>
                <a:ea charset="0" pitchFamily="18" typeface="Times New Roman"/>
                <a:cs charset="0" typeface="Arial"/>
              </a:rPr>
            </a:br>
            <a:r>
              <a:rPr dirty="0" lang="es-ES_tradnl" smtClean="0">
                <a:solidFill>
                  <a:srgbClr val="007934"/>
                </a:solidFill>
                <a:latin charset="0" pitchFamily="34" typeface="Arial"/>
                <a:ea charset="0" pitchFamily="18" typeface="Times New Roman"/>
                <a:cs charset="0" pitchFamily="34" typeface="Arial"/>
              </a:rPr>
              <a:t/>
            </a:r>
            <a:br>
              <a:rPr dirty="0" lang="es-ES_tradnl" smtClean="0">
                <a:solidFill>
                  <a:srgbClr val="007934"/>
                </a:solidFill>
                <a:latin charset="0" pitchFamily="34" typeface="Arial"/>
                <a:ea charset="0" pitchFamily="18" typeface="Times New Roman"/>
                <a:cs charset="0" pitchFamily="34" typeface="Arial"/>
              </a:rPr>
            </a:br>
            <a:endParaRPr dirty="0" lang="es-CO" smtClean="0">
              <a:solidFill>
                <a:srgbClr val="007934"/>
              </a:solidFill>
              <a:latin charset="0" typeface="Arial"/>
              <a:ea charset="0" pitchFamily="18" typeface="Times New Roman"/>
              <a:cs charset="0" typeface="Arial"/>
            </a:endParaRPr>
          </a:p>
        </p:txBody>
      </p:sp>
      <p:sp>
        <p:nvSpPr>
          <p:cNvPr id="9" name="8 Marcador de texto"/>
          <p:cNvSpPr>
            <a:spLocks noGrp="1"/>
          </p:cNvSpPr>
          <p:nvPr>
            <p:ph idx="15" type="body"/>
          </p:nvPr>
        </p:nvSpPr>
        <p:spPr>
          <a:xfrm>
            <a:off x="616024" y="1340768"/>
            <a:ext cx="7772400" cy="432048"/>
          </a:xfrm>
          <a:prstGeom prst="rect">
            <a:avLst/>
          </a:prstGeom>
        </p:spPr>
        <p:txBody>
          <a:bodyPr/>
          <a:lstStyle/>
          <a:p>
            <a:r>
              <a:rPr b="0" dirty="0" lang="es-ES" smtClean="0">
                <a:solidFill>
                  <a:srgbClr val="007934"/>
                </a:solidFill>
                <a:effectLst>
                  <a:outerShdw algn="tl" blurRad="38100" dir="2700000" dist="38100">
                    <a:srgbClr val="C0C0C0"/>
                  </a:outerShdw>
                </a:effectLst>
                <a:latin charset="0" pitchFamily="34" typeface="Arial"/>
                <a:cs charset="0" pitchFamily="34" typeface="Arial"/>
              </a:rPr>
              <a:t>3.10.Cargue masivo de la información georreferenciada</a:t>
            </a:r>
          </a:p>
        </p:txBody>
      </p:sp>
      <p:sp>
        <p:nvSpPr>
          <p:cNvPr id="6" name="5 Marcador de texto"/>
          <p:cNvSpPr>
            <a:spLocks noGrp="1"/>
          </p:cNvSpPr>
          <p:nvPr>
            <p:ph idx="13" type="body"/>
          </p:nvPr>
        </p:nvSpPr>
        <p:spPr/>
        <p:txBody>
          <a:bodyPr/>
          <a:lstStyle/>
          <a:p>
            <a:r>
              <a:rPr dirty="0" lang="es-CO" smtClean="0">
                <a:solidFill>
                  <a:srgbClr val="7AD400"/>
                </a:solidFill>
                <a:effectLst>
                  <a:outerShdw algn="tl" blurRad="38100" dir="2700000" dist="38100">
                    <a:srgbClr val="C0C0C0"/>
                  </a:outerShdw>
                </a:effectLst>
                <a:latin charset="0" pitchFamily="34" typeface="Arial"/>
                <a:cs charset="0" pitchFamily="34" typeface="Arial"/>
              </a:rPr>
              <a:t>Sistema de Información Geográfica Institucional y Modelo de Aguas</a:t>
            </a:r>
            <a:endParaRPr dirty="0" lang="es-CO"/>
          </a:p>
        </p:txBody>
      </p:sp>
      <p:sp>
        <p:nvSpPr>
          <p:cNvPr id="8" name="7 Marcador de texto"/>
          <p:cNvSpPr>
            <a:spLocks noGrp="1"/>
          </p:cNvSpPr>
          <p:nvPr>
            <p:ph idx="14" type="body"/>
          </p:nvPr>
        </p:nvSpPr>
        <p:spPr>
          <a:xfrm>
            <a:off x="544016" y="548679"/>
            <a:ext cx="7772400" cy="489545"/>
          </a:xfrm>
          <a:prstGeom prst="rect">
            <a:avLst/>
          </a:prstGeom>
        </p:spPr>
        <p:txBody>
          <a:bodyPr/>
          <a:lstStyle/>
          <a:p>
            <a:r>
              <a:rPr dirty="0" lang="es-CO" smtClean="0">
                <a:effectLst>
                  <a:outerShdw algn="tl" blurRad="38100" dir="2700000" dist="38100">
                    <a:srgbClr val="C0C0C0"/>
                  </a:outerShdw>
                </a:effectLst>
                <a:latin charset="0" pitchFamily="34" typeface="Arial"/>
                <a:cs charset="0" pitchFamily="34" typeface="Arial"/>
              </a:rPr>
              <a:t>3. GEORREFERENCIACIÓN</a:t>
            </a:r>
          </a:p>
        </p:txBody>
      </p:sp>
      <p:pic>
        <p:nvPicPr>
          <p:cNvPr id="10" name="Picture 5"/>
          <p:cNvPicPr>
            <a:picLocks noChangeArrowheads="1" noChangeAspect="1"/>
          </p:cNvPicPr>
          <p:nvPr/>
        </p:nvPicPr>
        <p:blipFill>
          <a:blip r:embed="rId3"/>
          <a:srcRect b="-146" r="-20"/>
          <a:stretch>
            <a:fillRect/>
          </a:stretch>
        </p:blipFill>
        <p:spPr bwMode="auto">
          <a:xfrm>
            <a:off x="895350" y="4662488"/>
            <a:ext cx="7715250" cy="1222375"/>
          </a:xfrm>
          <a:prstGeom prst="rect">
            <a:avLst/>
          </a:prstGeom>
          <a:noFill/>
          <a:ln w="9525">
            <a:noFill/>
            <a:miter lim="800000"/>
            <a:headEnd/>
            <a:tailEnd/>
          </a:ln>
        </p:spPr>
      </p:pic>
    </p:spTree>
  </p:cSld>
  <p:clrMapOvr>
    <a:masterClrMapping/>
  </p:clrMapOvr>
  <p:transition>
    <p:fade/>
  </p:transition>
  <p:timing>
    <p:tnLst>
      <p:par>
        <p:cTn dur="indefinite" id="1" nodeType="tmRoot" restart="never"/>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texto"/>
          <p:cNvSpPr>
            <a:spLocks noGrp="1"/>
          </p:cNvSpPr>
          <p:nvPr>
            <p:ph type="body" idx="15"/>
          </p:nvPr>
        </p:nvSpPr>
        <p:spPr>
          <a:xfrm>
            <a:off x="616024" y="1340768"/>
            <a:ext cx="7772400" cy="432048"/>
          </a:xfrm>
          <a:prstGeom prst="rect">
            <a:avLst/>
          </a:prstGeom>
        </p:spPr>
        <p:txBody>
          <a:bodyPr/>
          <a:lstStyle/>
          <a:p>
            <a:r>
              <a:rPr lang="es-ES" b="0" dirty="0" smtClean="0">
                <a:solidFill>
                  <a:srgbClr val="007934"/>
                </a:solidFill>
                <a:effectLst>
                  <a:outerShdw blurRad="38100" dist="38100" dir="2700000" algn="tl">
                    <a:srgbClr val="C0C0C0"/>
                  </a:outerShdw>
                </a:effectLst>
                <a:latin typeface="Arial" pitchFamily="34" charset="0"/>
                <a:cs typeface="Arial" pitchFamily="34" charset="0"/>
              </a:rPr>
              <a:t>3.10.Cargue masivo de la información georreferenciada</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3. GEORREFERENCIACIÓN</a:t>
            </a:r>
          </a:p>
        </p:txBody>
      </p:sp>
      <p:pic>
        <p:nvPicPr>
          <p:cNvPr id="13" name="Picture 2"/>
          <p:cNvPicPr>
            <a:picLocks noChangeAspect="1" noChangeArrowheads="1"/>
          </p:cNvPicPr>
          <p:nvPr/>
        </p:nvPicPr>
        <p:blipFill>
          <a:blip r:embed="rId3"/>
          <a:srcRect/>
          <a:stretch>
            <a:fillRect/>
          </a:stretch>
        </p:blipFill>
        <p:spPr bwMode="auto">
          <a:xfrm>
            <a:off x="1804988" y="4622299"/>
            <a:ext cx="6405562" cy="1730876"/>
          </a:xfrm>
          <a:prstGeom prst="rect">
            <a:avLst/>
          </a:prstGeom>
          <a:noFill/>
          <a:ln w="9525">
            <a:noFill/>
            <a:miter lim="800000"/>
            <a:headEnd/>
            <a:tailEnd/>
          </a:ln>
        </p:spPr>
      </p:pic>
      <p:pic>
        <p:nvPicPr>
          <p:cNvPr id="14" name="Imagen 4"/>
          <p:cNvPicPr>
            <a:picLocks noChangeAspect="1" noChangeArrowheads="1"/>
          </p:cNvPicPr>
          <p:nvPr/>
        </p:nvPicPr>
        <p:blipFill>
          <a:blip r:embed="rId4"/>
          <a:srcRect/>
          <a:stretch>
            <a:fillRect/>
          </a:stretch>
        </p:blipFill>
        <p:spPr bwMode="auto">
          <a:xfrm>
            <a:off x="976313" y="1878013"/>
            <a:ext cx="4524569" cy="24558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00075" y="1790699"/>
            <a:ext cx="8048625" cy="4257675"/>
          </a:xfrm>
        </p:spPr>
        <p:txBody>
          <a:bodyPr/>
          <a:lstStyle/>
          <a:p>
            <a:pPr algn="l">
              <a:defRPr/>
            </a:pP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Un sistema es «un conjunto de elementos y de relaciones entre esos elementos y sus propiedades». De manera que en realidad cualquier cosa puede ser  un sistema.  La relevancia de las relaciones por las que a un conjunto de objetos lo consideramos como un sistema dependerá de los propósitos que persigamos en nuestra investigación.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Relacionada con la noción de sistema está la de entorno: «el conjunto de objetos cuyos cambios de propiedades afectan a un sistema y que son afectados a su vez por la actividad del sistema.» Sistema y entorno (o medio) son pues conceptos correlativos y su delimitación es arbitraria. Si el sistema es un organismo animal, el entorno es el medio natural en que se desenvuelve, pero el conjunto del organismo (u organismos) más el medio constituye a su vez un sistema ecológico, etcétera</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r>
              <a:rPr lang="es-ES" b="0" dirty="0" smtClean="0">
                <a:solidFill>
                  <a:srgbClr val="007934"/>
                </a:solidFill>
                <a:effectLst>
                  <a:outerShdw blurRad="38100" dist="38100" dir="2700000" algn="tl">
                    <a:srgbClr val="C0C0C0"/>
                  </a:outerShdw>
                </a:effectLst>
                <a:latin typeface="Arial" pitchFamily="34" charset="0"/>
                <a:cs typeface="Arial" pitchFamily="34" charset="0"/>
              </a:rPr>
              <a:t>4.2. Definición de sistema</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4.</a:t>
            </a:r>
            <a:r>
              <a:rPr lang="es-ES" dirty="0" smtClean="0">
                <a:effectLst>
                  <a:outerShdw blurRad="38100" dist="38100" dir="2700000" algn="tl">
                    <a:srgbClr val="C0C0C0"/>
                  </a:outerShdw>
                </a:effectLst>
                <a:latin typeface="Arial" pitchFamily="34" charset="0"/>
                <a:cs typeface="Arial" pitchFamily="34" charset="0"/>
              </a:rPr>
              <a:t> MODELO DIGITAL DE REDES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699"/>
            <a:ext cx="7715250" cy="4257675"/>
          </a:xfrm>
        </p:spPr>
        <p:txBody>
          <a:bodyPr/>
          <a:lstStyle/>
          <a:p>
            <a:pPr algn="l">
              <a:defRPr/>
            </a:pPr>
            <a:r>
              <a:rPr lang="es-ES" dirty="0" smtClean="0">
                <a:solidFill>
                  <a:srgbClr val="007934"/>
                </a:solidFill>
                <a:latin typeface="Arial" charset="0"/>
                <a:ea typeface="Times New Roman" pitchFamily="18" charset="0"/>
                <a:cs typeface="Arial" charset="0"/>
              </a:rPr>
              <a:t>El sistema de acueducto en la ciudad de Medellín es el resultado de un interesante proceso histórico que se inicia a mediados del siglo pasado y viene hasta el presente.  </a:t>
            </a:r>
            <a:br>
              <a:rPr lang="es-ES" dirty="0" smtClean="0">
                <a:solidFill>
                  <a:srgbClr val="007934"/>
                </a:solidFill>
                <a:latin typeface="Arial" charset="0"/>
                <a:ea typeface="Times New Roman" pitchFamily="18" charset="0"/>
                <a:cs typeface="Arial" charset="0"/>
              </a:rPr>
            </a:br>
            <a:r>
              <a:rPr lang="es-ES" dirty="0" smtClean="0">
                <a:latin typeface="Arial" pitchFamily="34" charset="0"/>
                <a:ea typeface="Times New Roman" pitchFamily="18" charset="0"/>
                <a:cs typeface="Arial" pitchFamily="34" charset="0"/>
              </a:rPr>
              <a:t/>
            </a:r>
            <a:br>
              <a:rPr lang="es-ES" dirty="0" smtClean="0">
                <a:latin typeface="Arial" pitchFamily="34" charset="0"/>
                <a:ea typeface="Times New Roman" pitchFamily="18" charset="0"/>
                <a:cs typeface="Arial" pitchFamily="34"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pPr marL="342900" lvl="1" indent="-342900"/>
            <a:r>
              <a:rPr lang="es-ES" sz="1900" dirty="0" smtClean="0">
                <a:solidFill>
                  <a:srgbClr val="007934"/>
                </a:solidFill>
                <a:effectLst>
                  <a:outerShdw blurRad="38100" dist="38100" dir="2700000" algn="tl">
                    <a:srgbClr val="C0C0C0"/>
                  </a:outerShdw>
                </a:effectLst>
                <a:latin typeface="Arial" pitchFamily="34" charset="0"/>
                <a:cs typeface="Arial" pitchFamily="34" charset="0"/>
              </a:rPr>
              <a:t>4.2. Sistema de acueducto</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4.</a:t>
            </a:r>
            <a:r>
              <a:rPr lang="es-ES" dirty="0" smtClean="0">
                <a:effectLst>
                  <a:outerShdw blurRad="38100" dist="38100" dir="2700000" algn="tl">
                    <a:srgbClr val="C0C0C0"/>
                  </a:outerShdw>
                </a:effectLst>
                <a:latin typeface="Arial" pitchFamily="34" charset="0"/>
                <a:cs typeface="Arial" pitchFamily="34" charset="0"/>
              </a:rPr>
              <a:t> MODELO DIGITAL DE REDES</a:t>
            </a:r>
          </a:p>
        </p:txBody>
      </p:sp>
      <p:pic>
        <p:nvPicPr>
          <p:cNvPr id="139265" name="Picture 4" descr="image001"/>
          <p:cNvPicPr>
            <a:picLocks noChangeAspect="1" noChangeArrowheads="1"/>
          </p:cNvPicPr>
          <p:nvPr/>
        </p:nvPicPr>
        <p:blipFill>
          <a:blip r:embed="rId3"/>
          <a:srcRect/>
          <a:stretch>
            <a:fillRect/>
          </a:stretch>
        </p:blipFill>
        <p:spPr bwMode="auto">
          <a:xfrm>
            <a:off x="1019174" y="2693007"/>
            <a:ext cx="7172325" cy="352681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699"/>
            <a:ext cx="7715250" cy="4257675"/>
          </a:xfrm>
        </p:spPr>
        <p:txBody>
          <a:bodyPr/>
          <a:lstStyle/>
          <a:p>
            <a:pPr algn="l">
              <a:defRPr/>
            </a:pPr>
            <a:r>
              <a:rPr lang="es-ES" dirty="0" smtClean="0">
                <a:latin typeface="Arial" pitchFamily="34" charset="0"/>
                <a:ea typeface="Times New Roman" pitchFamily="18" charset="0"/>
                <a:cs typeface="Arial" pitchFamily="34" charset="0"/>
              </a:rPr>
              <a:t/>
            </a:r>
            <a:br>
              <a:rPr lang="es-ES" dirty="0" smtClean="0">
                <a:latin typeface="Arial" pitchFamily="34" charset="0"/>
                <a:ea typeface="Times New Roman" pitchFamily="18" charset="0"/>
                <a:cs typeface="Arial" pitchFamily="34"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pPr marL="342900" lvl="1" indent="-342900"/>
            <a:r>
              <a:rPr lang="es-ES" sz="1900" dirty="0" smtClean="0">
                <a:solidFill>
                  <a:srgbClr val="007934"/>
                </a:solidFill>
                <a:effectLst>
                  <a:outerShdw blurRad="38100" dist="38100" dir="2700000" algn="tl">
                    <a:srgbClr val="C0C0C0"/>
                  </a:outerShdw>
                </a:effectLst>
                <a:latin typeface="Arial" pitchFamily="34" charset="0"/>
                <a:cs typeface="Arial" pitchFamily="34" charset="0"/>
              </a:rPr>
              <a:t>4.2. Sistema de acueducto</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4.</a:t>
            </a:r>
            <a:r>
              <a:rPr lang="es-ES" dirty="0" smtClean="0">
                <a:effectLst>
                  <a:outerShdw blurRad="38100" dist="38100" dir="2700000" algn="tl">
                    <a:srgbClr val="C0C0C0"/>
                  </a:outerShdw>
                </a:effectLst>
                <a:latin typeface="Arial" pitchFamily="34" charset="0"/>
                <a:cs typeface="Arial" pitchFamily="34" charset="0"/>
              </a:rPr>
              <a:t> MODELO DIGITAL DE REDES</a:t>
            </a:r>
          </a:p>
        </p:txBody>
      </p:sp>
      <p:pic>
        <p:nvPicPr>
          <p:cNvPr id="10" name="Picture 4"/>
          <p:cNvPicPr>
            <a:picLocks noChangeAspect="1" noChangeArrowheads="1"/>
          </p:cNvPicPr>
          <p:nvPr/>
        </p:nvPicPr>
        <p:blipFill>
          <a:blip r:embed="rId3" cstate="print"/>
          <a:srcRect/>
          <a:stretch>
            <a:fillRect/>
          </a:stretch>
        </p:blipFill>
        <p:spPr>
          <a:xfrm>
            <a:off x="657225" y="2400299"/>
            <a:ext cx="3152776" cy="2847975"/>
          </a:xfrm>
          <a:prstGeom prst="rect">
            <a:avLst/>
          </a:prstGeom>
          <a:noFill/>
        </p:spPr>
      </p:pic>
      <p:pic>
        <p:nvPicPr>
          <p:cNvPr id="5122" name="Picture 2"/>
          <p:cNvPicPr>
            <a:picLocks noChangeAspect="1" noChangeArrowheads="1"/>
          </p:cNvPicPr>
          <p:nvPr/>
        </p:nvPicPr>
        <p:blipFill>
          <a:blip r:embed="rId4"/>
          <a:srcRect/>
          <a:stretch>
            <a:fillRect/>
          </a:stretch>
        </p:blipFill>
        <p:spPr bwMode="auto">
          <a:xfrm>
            <a:off x="4038600" y="2390775"/>
            <a:ext cx="4591050" cy="390469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699"/>
            <a:ext cx="7715250" cy="4257675"/>
          </a:xfrm>
        </p:spPr>
        <p:txBody>
          <a:bodyPr/>
          <a:lstStyle/>
          <a:p>
            <a:pPr algn="l">
              <a:defRPr/>
            </a:pPr>
            <a:r>
              <a:rPr lang="es-ES" dirty="0" smtClean="0">
                <a:latin typeface="Arial" pitchFamily="34" charset="0"/>
                <a:ea typeface="Times New Roman" pitchFamily="18" charset="0"/>
                <a:cs typeface="Arial" pitchFamily="34" charset="0"/>
              </a:rPr>
              <a:t/>
            </a:r>
            <a:br>
              <a:rPr lang="es-ES" dirty="0" smtClean="0">
                <a:latin typeface="Arial" pitchFamily="34" charset="0"/>
                <a:ea typeface="Times New Roman" pitchFamily="18" charset="0"/>
                <a:cs typeface="Arial" pitchFamily="34"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pPr marL="342900" lvl="1" indent="-342900"/>
            <a:r>
              <a:rPr lang="es-ES" sz="1900" dirty="0" smtClean="0">
                <a:solidFill>
                  <a:srgbClr val="007934"/>
                </a:solidFill>
                <a:effectLst>
                  <a:outerShdw blurRad="38100" dist="38100" dir="2700000" algn="tl">
                    <a:srgbClr val="C0C0C0"/>
                  </a:outerShdw>
                </a:effectLst>
                <a:latin typeface="Arial" pitchFamily="34" charset="0"/>
                <a:cs typeface="Arial" pitchFamily="34" charset="0"/>
              </a:rPr>
              <a:t>4.2. Sistema de acueducto</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4.</a:t>
            </a:r>
            <a:r>
              <a:rPr lang="es-ES" dirty="0" smtClean="0">
                <a:effectLst>
                  <a:outerShdw blurRad="38100" dist="38100" dir="2700000" algn="tl">
                    <a:srgbClr val="C0C0C0"/>
                  </a:outerShdw>
                </a:effectLst>
                <a:latin typeface="Arial" pitchFamily="34" charset="0"/>
                <a:cs typeface="Arial" pitchFamily="34" charset="0"/>
              </a:rPr>
              <a:t> MODELO DIGITAL DE REDES</a:t>
            </a:r>
          </a:p>
        </p:txBody>
      </p:sp>
      <p:pic>
        <p:nvPicPr>
          <p:cNvPr id="10" name="Picture 2"/>
          <p:cNvPicPr>
            <a:picLocks noChangeAspect="1" noChangeArrowheads="1"/>
          </p:cNvPicPr>
          <p:nvPr/>
        </p:nvPicPr>
        <p:blipFill>
          <a:blip r:embed="rId3"/>
          <a:srcRect/>
          <a:stretch>
            <a:fillRect/>
          </a:stretch>
        </p:blipFill>
        <p:spPr>
          <a:xfrm>
            <a:off x="1238250" y="1896682"/>
            <a:ext cx="6219825" cy="4305681"/>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699"/>
            <a:ext cx="7715250" cy="4257675"/>
          </a:xfrm>
        </p:spPr>
        <p:txBody>
          <a:bodyPr/>
          <a:lstStyle/>
          <a:p>
            <a:pPr algn="l">
              <a:defRPr/>
            </a:pPr>
            <a:r>
              <a:rPr lang="es-ES" dirty="0" smtClean="0">
                <a:latin typeface="Arial" pitchFamily="34" charset="0"/>
                <a:ea typeface="Times New Roman" pitchFamily="18" charset="0"/>
                <a:cs typeface="Arial" pitchFamily="34" charset="0"/>
              </a:rPr>
              <a:t/>
            </a:r>
            <a:br>
              <a:rPr lang="es-ES" dirty="0" smtClean="0">
                <a:latin typeface="Arial" pitchFamily="34" charset="0"/>
                <a:ea typeface="Times New Roman" pitchFamily="18" charset="0"/>
                <a:cs typeface="Arial" pitchFamily="34"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pPr marL="342900" lvl="1" indent="-342900"/>
            <a:r>
              <a:rPr lang="es-ES" sz="1900" dirty="0" smtClean="0">
                <a:solidFill>
                  <a:srgbClr val="007934"/>
                </a:solidFill>
                <a:effectLst>
                  <a:outerShdw blurRad="38100" dist="38100" dir="2700000" algn="tl">
                    <a:srgbClr val="C0C0C0"/>
                  </a:outerShdw>
                </a:effectLst>
                <a:latin typeface="Arial" pitchFamily="34" charset="0"/>
                <a:cs typeface="Arial" pitchFamily="34" charset="0"/>
              </a:rPr>
              <a:t>4.2. Sistema de acueducto</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4.</a:t>
            </a:r>
            <a:r>
              <a:rPr lang="es-ES" dirty="0" smtClean="0">
                <a:effectLst>
                  <a:outerShdw blurRad="38100" dist="38100" dir="2700000" algn="tl">
                    <a:srgbClr val="C0C0C0"/>
                  </a:outerShdw>
                </a:effectLst>
                <a:latin typeface="Arial" pitchFamily="34" charset="0"/>
                <a:cs typeface="Arial" pitchFamily="34" charset="0"/>
              </a:rPr>
              <a:t> MODELO DIGITAL DE REDES</a:t>
            </a:r>
          </a:p>
        </p:txBody>
      </p:sp>
      <p:pic>
        <p:nvPicPr>
          <p:cNvPr id="11" name="Picture 2"/>
          <p:cNvPicPr>
            <a:picLocks noChangeAspect="1" noChangeArrowheads="1"/>
          </p:cNvPicPr>
          <p:nvPr/>
        </p:nvPicPr>
        <p:blipFill>
          <a:blip r:embed="rId3"/>
          <a:srcRect/>
          <a:stretch>
            <a:fillRect/>
          </a:stretch>
        </p:blipFill>
        <p:spPr>
          <a:xfrm>
            <a:off x="1152524" y="1828971"/>
            <a:ext cx="6372225" cy="4128917"/>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699"/>
            <a:ext cx="7715250" cy="4257675"/>
          </a:xfrm>
        </p:spPr>
        <p:txBody>
          <a:bodyPr/>
          <a:lstStyle/>
          <a:p>
            <a:pPr algn="l">
              <a:defRPr/>
            </a:pPr>
            <a:r>
              <a:rPr lang="es-ES" dirty="0" smtClean="0">
                <a:latin typeface="Arial" pitchFamily="34" charset="0"/>
                <a:ea typeface="Times New Roman" pitchFamily="18" charset="0"/>
                <a:cs typeface="Arial" pitchFamily="34" charset="0"/>
              </a:rPr>
              <a:t/>
            </a:r>
            <a:br>
              <a:rPr lang="es-ES" dirty="0" smtClean="0">
                <a:latin typeface="Arial" pitchFamily="34" charset="0"/>
                <a:ea typeface="Times New Roman" pitchFamily="18" charset="0"/>
                <a:cs typeface="Arial" pitchFamily="34"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pPr marL="342900" lvl="1" indent="-342900"/>
            <a:r>
              <a:rPr lang="es-ES" sz="1900" dirty="0" smtClean="0">
                <a:solidFill>
                  <a:srgbClr val="007934"/>
                </a:solidFill>
                <a:effectLst>
                  <a:outerShdw blurRad="38100" dist="38100" dir="2700000" algn="tl">
                    <a:srgbClr val="C0C0C0"/>
                  </a:outerShdw>
                </a:effectLst>
                <a:latin typeface="Arial" pitchFamily="34" charset="0"/>
                <a:cs typeface="Arial" pitchFamily="34" charset="0"/>
              </a:rPr>
              <a:t>4.2. Sistema de acueducto</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4.</a:t>
            </a:r>
            <a:r>
              <a:rPr lang="es-ES" dirty="0" smtClean="0">
                <a:effectLst>
                  <a:outerShdw blurRad="38100" dist="38100" dir="2700000" algn="tl">
                    <a:srgbClr val="C0C0C0"/>
                  </a:outerShdw>
                </a:effectLst>
                <a:latin typeface="Arial" pitchFamily="34" charset="0"/>
                <a:cs typeface="Arial" pitchFamily="34" charset="0"/>
              </a:rPr>
              <a:t> MODELO DIGITAL DE REDES</a:t>
            </a:r>
          </a:p>
        </p:txBody>
      </p:sp>
      <p:pic>
        <p:nvPicPr>
          <p:cNvPr id="11" name="Picture 3"/>
          <p:cNvPicPr>
            <a:picLocks noChangeAspect="1" noChangeArrowheads="1"/>
          </p:cNvPicPr>
          <p:nvPr/>
        </p:nvPicPr>
        <p:blipFill>
          <a:blip r:embed="rId3"/>
          <a:srcRect/>
          <a:stretch>
            <a:fillRect/>
          </a:stretch>
        </p:blipFill>
        <p:spPr bwMode="auto">
          <a:xfrm>
            <a:off x="409575" y="1809750"/>
            <a:ext cx="6131077" cy="1981200"/>
          </a:xfrm>
          <a:prstGeom prst="rect">
            <a:avLst/>
          </a:prstGeom>
          <a:noFill/>
          <a:ln w="9525">
            <a:noFill/>
            <a:miter lim="800000"/>
            <a:headEnd/>
            <a:tailEnd/>
          </a:ln>
        </p:spPr>
      </p:pic>
      <p:pic>
        <p:nvPicPr>
          <p:cNvPr id="12" name="Picture 2"/>
          <p:cNvPicPr>
            <a:picLocks noChangeAspect="1" noChangeArrowheads="1"/>
          </p:cNvPicPr>
          <p:nvPr/>
        </p:nvPicPr>
        <p:blipFill>
          <a:blip r:embed="rId4"/>
          <a:srcRect/>
          <a:stretch>
            <a:fillRect/>
          </a:stretch>
        </p:blipFill>
        <p:spPr>
          <a:xfrm>
            <a:off x="2105025" y="3905067"/>
            <a:ext cx="6543675" cy="2390958"/>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5" y="2780929"/>
            <a:ext cx="7371159" cy="1686296"/>
          </a:xfrm>
        </p:spPr>
        <p:txBody>
          <a:bodyPr/>
          <a:lstStyle/>
          <a:p>
            <a:pPr>
              <a:defRPr/>
            </a:pPr>
            <a:r>
              <a:rPr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ES" dirty="0" smtClean="0">
              <a:solidFill>
                <a:srgbClr val="7AD400"/>
              </a:solidFill>
              <a:effectLst>
                <a:outerShdw blurRad="38100" dist="38100" dir="2700000" algn="tl">
                  <a:srgbClr val="C0C0C0"/>
                </a:outerShdw>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699"/>
            <a:ext cx="7581900" cy="4257675"/>
          </a:xfrm>
        </p:spPr>
        <p:txBody>
          <a:bodyPr/>
          <a:lstStyle/>
          <a:p>
            <a:pPr marL="342900" lvl="1" indent="-342900" algn="l">
              <a:defRPr/>
            </a:pPr>
            <a:r>
              <a:rPr lang="es-CO" kern="1200" dirty="0" smtClean="0">
                <a:solidFill>
                  <a:srgbClr val="007934"/>
                </a:solidFill>
                <a:latin typeface="Arial" charset="0"/>
                <a:ea typeface="Times New Roman" pitchFamily="18" charset="0"/>
                <a:cs typeface="Arial" charset="0"/>
              </a:rPr>
              <a:t> “Norma de Diseño Acueducto Alcantarillado Vertimientos de la   Empresas Públicas de Medellín” (1990)</a:t>
            </a:r>
            <a:br>
              <a:rPr lang="es-CO" kern="1200" dirty="0" smtClean="0">
                <a:solidFill>
                  <a:srgbClr val="007934"/>
                </a:solidFill>
                <a:latin typeface="Arial" charset="0"/>
                <a:ea typeface="Times New Roman" pitchFamily="18" charset="0"/>
                <a:cs typeface="Arial" charset="0"/>
              </a:rPr>
            </a:br>
            <a:r>
              <a:rPr lang="es-CO" kern="1200" dirty="0" smtClean="0">
                <a:solidFill>
                  <a:srgbClr val="007934"/>
                </a:solidFill>
                <a:latin typeface="Arial" charset="0"/>
                <a:ea typeface="Times New Roman" pitchFamily="18" charset="0"/>
                <a:cs typeface="Arial" charset="0"/>
              </a:rPr>
              <a:t>Retoma la zonificación de la anterior norma, donde define el alcantarillado separado obligatorio en el sector comprendido por los municipios de Sabaneta, Itagüí, La Estrella, Envigado, Medellín y Bello.</a:t>
            </a:r>
            <a:r>
              <a:rPr lang="es-CO" kern="1200" dirty="0">
                <a:solidFill>
                  <a:srgbClr val="007934"/>
                </a:solidFill>
                <a:latin typeface="Arial" charset="0"/>
                <a:ea typeface="Times New Roman" pitchFamily="18" charset="0"/>
                <a:cs typeface="Arial" charset="0"/>
              </a:rPr>
              <a:t/>
            </a:r>
            <a:br>
              <a:rPr lang="es-CO" kern="1200" dirty="0">
                <a:solidFill>
                  <a:srgbClr val="007934"/>
                </a:solidFill>
                <a:latin typeface="Arial" charset="0"/>
                <a:ea typeface="Times New Roman" pitchFamily="18" charset="0"/>
                <a:cs typeface="Arial" charset="0"/>
              </a:rPr>
            </a:br>
            <a:r>
              <a:rPr lang="es-CO" kern="1200" dirty="0" smtClean="0">
                <a:solidFill>
                  <a:srgbClr val="007934"/>
                </a:solidFill>
                <a:latin typeface="Arial" charset="0"/>
                <a:ea typeface="Times New Roman" pitchFamily="18" charset="0"/>
                <a:cs typeface="Arial" charset="0"/>
              </a:rPr>
              <a:t>Se especificó además, que “…</a:t>
            </a:r>
            <a:r>
              <a:rPr lang="es-CO" kern="1200" dirty="0">
                <a:solidFill>
                  <a:srgbClr val="007934"/>
                </a:solidFill>
                <a:latin typeface="Arial" charset="0"/>
                <a:ea typeface="Times New Roman" pitchFamily="18" charset="0"/>
                <a:cs typeface="Arial" charset="0"/>
              </a:rPr>
              <a:t>Toda urbanización nueva y/o vía nueva tendrá sistema de alcantarillado separado…” y continua “…Todo cambio de alcantarillado combinado en mal estado y/o insuficiente, se hará a alcantarillado separado inmediatamente…” </a:t>
            </a:r>
            <a:br>
              <a:rPr lang="es-CO" kern="1200" dirty="0">
                <a:solidFill>
                  <a:srgbClr val="007934"/>
                </a:solidFill>
                <a:latin typeface="Arial" charset="0"/>
                <a:ea typeface="Times New Roman" pitchFamily="18" charset="0"/>
                <a:cs typeface="Arial" charset="0"/>
              </a:rPr>
            </a:br>
            <a:r>
              <a:rPr lang="es-CO" kern="1200" dirty="0">
                <a:solidFill>
                  <a:srgbClr val="007934"/>
                </a:solidFill>
                <a:latin typeface="Arial" charset="0"/>
                <a:ea typeface="Times New Roman" pitchFamily="18" charset="0"/>
                <a:cs typeface="Arial" charset="0"/>
              </a:rPr>
              <a:t>Durante la vigencia de la Norma, el sistema de alcantarillado se ha desarrollado de distintas formas dependiendo del ejecutor, así:</a:t>
            </a:r>
            <a:br>
              <a:rPr lang="es-CO" kern="1200" dirty="0">
                <a:solidFill>
                  <a:srgbClr val="007934"/>
                </a:solidFill>
                <a:latin typeface="Arial" charset="0"/>
                <a:ea typeface="Times New Roman" pitchFamily="18" charset="0"/>
                <a:cs typeface="Arial" charset="0"/>
              </a:rPr>
            </a:br>
            <a:r>
              <a:rPr lang="es-CO" kern="1200" dirty="0">
                <a:solidFill>
                  <a:srgbClr val="007934"/>
                </a:solidFill>
                <a:latin typeface="Arial" charset="0"/>
                <a:ea typeface="Times New Roman" pitchFamily="18" charset="0"/>
                <a:cs typeface="Arial" charset="0"/>
              </a:rPr>
              <a:t>Urbanizaciones nuevas</a:t>
            </a:r>
            <a:br>
              <a:rPr lang="es-CO" kern="1200" dirty="0">
                <a:solidFill>
                  <a:srgbClr val="007934"/>
                </a:solidFill>
                <a:latin typeface="Arial" charset="0"/>
                <a:ea typeface="Times New Roman" pitchFamily="18" charset="0"/>
                <a:cs typeface="Arial" charset="0"/>
              </a:rPr>
            </a:br>
            <a:r>
              <a:rPr lang="es-CO" kern="1200" dirty="0">
                <a:solidFill>
                  <a:srgbClr val="007934"/>
                </a:solidFill>
                <a:latin typeface="Arial" charset="0"/>
                <a:ea typeface="Times New Roman" pitchFamily="18" charset="0"/>
                <a:cs typeface="Arial" charset="0"/>
              </a:rPr>
              <a:t>Proyectos programa Habilitación Viviendas</a:t>
            </a:r>
            <a:br>
              <a:rPr lang="es-CO" kern="1200" dirty="0">
                <a:solidFill>
                  <a:srgbClr val="007934"/>
                </a:solidFill>
                <a:latin typeface="Arial" charset="0"/>
                <a:ea typeface="Times New Roman" pitchFamily="18" charset="0"/>
                <a:cs typeface="Arial" charset="0"/>
              </a:rPr>
            </a:br>
            <a:r>
              <a:rPr lang="es-CO" kern="1200" dirty="0">
                <a:solidFill>
                  <a:srgbClr val="007934"/>
                </a:solidFill>
                <a:latin typeface="Arial" charset="0"/>
                <a:ea typeface="Times New Roman" pitchFamily="18" charset="0"/>
                <a:cs typeface="Arial" charset="0"/>
              </a:rPr>
              <a:t>Proyectos PSMV en sectores combinados</a:t>
            </a:r>
            <a:br>
              <a:rPr lang="es-CO" kern="1200" dirty="0">
                <a:solidFill>
                  <a:srgbClr val="007934"/>
                </a:solidFill>
                <a:latin typeface="Arial" charset="0"/>
                <a:ea typeface="Times New Roman" pitchFamily="18" charset="0"/>
                <a:cs typeface="Arial" charset="0"/>
              </a:rPr>
            </a:br>
            <a:r>
              <a:rPr lang="es-CO" kern="1200" dirty="0">
                <a:solidFill>
                  <a:srgbClr val="007934"/>
                </a:solidFill>
                <a:latin typeface="Arial" charset="0"/>
                <a:ea typeface="Times New Roman" pitchFamily="18" charset="0"/>
                <a:cs typeface="Arial" charset="0"/>
              </a:rPr>
              <a:t>Conexión redes</a:t>
            </a:r>
            <a:br>
              <a:rPr lang="es-CO" kern="1200" dirty="0">
                <a:solidFill>
                  <a:srgbClr val="007934"/>
                </a:solidFill>
                <a:latin typeface="Arial" charset="0"/>
                <a:ea typeface="Times New Roman" pitchFamily="18" charset="0"/>
                <a:cs typeface="Arial" charset="0"/>
              </a:rPr>
            </a:br>
            <a:r>
              <a:rPr lang="es-CO" kern="1200" dirty="0">
                <a:solidFill>
                  <a:srgbClr val="007934"/>
                </a:solidFill>
                <a:latin typeface="Arial" charset="0"/>
                <a:ea typeface="Times New Roman" pitchFamily="18" charset="0"/>
                <a:cs typeface="Arial" charset="0"/>
              </a:rPr>
              <a:t>Municipios incluidos</a:t>
            </a:r>
            <a:br>
              <a:rPr lang="es-CO" kern="1200" dirty="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pPr marL="342900" lvl="1" indent="-342900"/>
            <a:r>
              <a:rPr lang="es-ES" sz="1900" dirty="0" smtClean="0">
                <a:solidFill>
                  <a:srgbClr val="007934"/>
                </a:solidFill>
                <a:effectLst>
                  <a:outerShdw blurRad="38100" dist="38100" dir="2700000" algn="tl">
                    <a:srgbClr val="C0C0C0"/>
                  </a:outerShdw>
                </a:effectLst>
                <a:latin typeface="Arial" pitchFamily="34" charset="0"/>
                <a:cs typeface="Arial" pitchFamily="34" charset="0"/>
              </a:rPr>
              <a:t>4.3. Sistema de alcantarillado</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4.</a:t>
            </a:r>
            <a:r>
              <a:rPr lang="es-ES" dirty="0" smtClean="0">
                <a:effectLst>
                  <a:outerShdw blurRad="38100" dist="38100" dir="2700000" algn="tl">
                    <a:srgbClr val="C0C0C0"/>
                  </a:outerShdw>
                </a:effectLst>
                <a:latin typeface="Arial" pitchFamily="34" charset="0"/>
                <a:cs typeface="Arial" pitchFamily="34" charset="0"/>
              </a:rPr>
              <a:t> MODELO DIGITAL DE REDES</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699"/>
            <a:ext cx="3248025" cy="4257675"/>
          </a:xfrm>
        </p:spPr>
        <p:txBody>
          <a:bodyPr/>
          <a:lstStyle/>
          <a:p>
            <a:pPr algn="l"/>
            <a:r>
              <a:rPr lang="es-ES_tradnl" dirty="0" smtClean="0">
                <a:solidFill>
                  <a:srgbClr val="007934"/>
                </a:solidFill>
                <a:latin typeface="Arial" charset="0"/>
                <a:ea typeface="Times New Roman" pitchFamily="18" charset="0"/>
                <a:cs typeface="Arial" charset="0"/>
              </a:rPr>
              <a:t>El objetivo principal es la evacuación domiciliar de las aguas residuales mediante la construcción de  redes de alcantarillado por las vías y descargando redes de transporte o a una fuente de agua. </a:t>
            </a:r>
            <a:br>
              <a:rPr lang="es-ES_tradnl" dirty="0" smtClean="0">
                <a:solidFill>
                  <a:srgbClr val="007934"/>
                </a:solidFill>
                <a:latin typeface="Arial" charset="0"/>
                <a:ea typeface="Times New Roman" pitchFamily="18" charset="0"/>
                <a:cs typeface="Arial" charset="0"/>
              </a:rPr>
            </a:br>
            <a:r>
              <a:rPr lang="es-ES_tradnl" dirty="0" smtClean="0">
                <a:solidFill>
                  <a:srgbClr val="007934"/>
                </a:solidFill>
                <a:latin typeface="Arial" charset="0"/>
                <a:ea typeface="Times New Roman" pitchFamily="18" charset="0"/>
                <a:cs typeface="Arial" charset="0"/>
              </a:rPr>
              <a:t>Los principales componentes son:</a:t>
            </a:r>
            <a:br>
              <a:rPr lang="es-ES_tradnl" dirty="0" smtClean="0">
                <a:solidFill>
                  <a:srgbClr val="007934"/>
                </a:solidFill>
                <a:latin typeface="Arial" charset="0"/>
                <a:ea typeface="Times New Roman" pitchFamily="18" charset="0"/>
                <a:cs typeface="Arial" charset="0"/>
              </a:rPr>
            </a:br>
            <a:r>
              <a:rPr lang="es-ES_tradnl" dirty="0" smtClean="0">
                <a:solidFill>
                  <a:srgbClr val="007934"/>
                </a:solidFill>
                <a:latin typeface="Arial" charset="0"/>
                <a:ea typeface="Times New Roman" pitchFamily="18" charset="0"/>
                <a:cs typeface="Arial" charset="0"/>
              </a:rPr>
              <a:t>-Redes de alcantarillado secundario</a:t>
            </a:r>
            <a:br>
              <a:rPr lang="es-ES_tradnl" dirty="0" smtClean="0">
                <a:solidFill>
                  <a:srgbClr val="007934"/>
                </a:solidFill>
                <a:latin typeface="Arial" charset="0"/>
                <a:ea typeface="Times New Roman" pitchFamily="18" charset="0"/>
                <a:cs typeface="Arial" charset="0"/>
              </a:rPr>
            </a:br>
            <a:r>
              <a:rPr lang="es-ES_tradnl" dirty="0" smtClean="0">
                <a:solidFill>
                  <a:srgbClr val="007934"/>
                </a:solidFill>
                <a:latin typeface="Arial" charset="0"/>
                <a:ea typeface="Times New Roman" pitchFamily="18" charset="0"/>
                <a:cs typeface="Arial" charset="0"/>
              </a:rPr>
              <a:t>-Redes de colección y transporte</a:t>
            </a:r>
            <a:br>
              <a:rPr lang="es-ES_tradnl" dirty="0" smtClean="0">
                <a:solidFill>
                  <a:srgbClr val="007934"/>
                </a:solidFill>
                <a:latin typeface="Arial" charset="0"/>
                <a:ea typeface="Times New Roman" pitchFamily="18" charset="0"/>
                <a:cs typeface="Arial" charset="0"/>
              </a:rPr>
            </a:br>
            <a:r>
              <a:rPr lang="es-ES_tradnl" dirty="0" smtClean="0">
                <a:solidFill>
                  <a:srgbClr val="007934"/>
                </a:solidFill>
                <a:latin typeface="Arial" charset="0"/>
                <a:ea typeface="Times New Roman" pitchFamily="18" charset="0"/>
                <a:cs typeface="Arial" charset="0"/>
              </a:rPr>
              <a:t>Sistemas de tratamiento.</a:t>
            </a:r>
            <a:br>
              <a:rPr lang="es-ES_tradnl" dirty="0" smtClean="0">
                <a:solidFill>
                  <a:srgbClr val="007934"/>
                </a:solidFill>
                <a:latin typeface="Arial" charset="0"/>
                <a:ea typeface="Times New Roman" pitchFamily="18" charset="0"/>
                <a:cs typeface="Arial" charset="0"/>
              </a:rPr>
            </a:br>
            <a:r>
              <a:rPr lang="es-ES_tradnl" dirty="0" smtClean="0">
                <a:solidFill>
                  <a:srgbClr val="007934"/>
                </a:solidFill>
                <a:latin typeface="Arial" charset="0"/>
                <a:ea typeface="Times New Roman" pitchFamily="18" charset="0"/>
                <a:cs typeface="Arial" charset="0"/>
              </a:rPr>
              <a:t/>
            </a:r>
            <a:br>
              <a:rPr lang="es-ES_tradnl" dirty="0" smtClean="0">
                <a:solidFill>
                  <a:srgbClr val="007934"/>
                </a:solidFill>
                <a:latin typeface="Arial" charset="0"/>
                <a:ea typeface="Times New Roman" pitchFamily="18" charset="0"/>
                <a:cs typeface="Arial" charset="0"/>
              </a:rPr>
            </a:br>
            <a:r>
              <a:rPr lang="es-ES_tradnl" b="1" dirty="0" smtClean="0">
                <a:solidFill>
                  <a:schemeClr val="accent2"/>
                </a:solidFill>
                <a:latin typeface="Arial" charset="0"/>
              </a:rPr>
              <a:t/>
            </a:r>
            <a:br>
              <a:rPr lang="es-ES_tradnl" b="1" dirty="0" smtClean="0">
                <a:solidFill>
                  <a:schemeClr val="accent2"/>
                </a:solidFill>
                <a:latin typeface="Arial" charset="0"/>
              </a:rPr>
            </a:br>
            <a:r>
              <a:rPr lang="es-ES" dirty="0" smtClean="0">
                <a:latin typeface="Arial" pitchFamily="34" charset="0"/>
                <a:ea typeface="Times New Roman" pitchFamily="18" charset="0"/>
                <a:cs typeface="Arial" pitchFamily="34" charset="0"/>
              </a:rPr>
              <a:t/>
            </a:r>
            <a:br>
              <a:rPr lang="es-ES" dirty="0" smtClean="0">
                <a:latin typeface="Arial" pitchFamily="34" charset="0"/>
                <a:ea typeface="Times New Roman" pitchFamily="18" charset="0"/>
                <a:cs typeface="Arial" pitchFamily="34"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pPr marL="342900" lvl="1" indent="-342900"/>
            <a:r>
              <a:rPr lang="es-ES" sz="1900" dirty="0" smtClean="0">
                <a:solidFill>
                  <a:srgbClr val="007934"/>
                </a:solidFill>
                <a:effectLst>
                  <a:outerShdw blurRad="38100" dist="38100" dir="2700000" algn="tl">
                    <a:srgbClr val="C0C0C0"/>
                  </a:outerShdw>
                </a:effectLst>
                <a:latin typeface="Arial" pitchFamily="34" charset="0"/>
                <a:cs typeface="Arial" pitchFamily="34" charset="0"/>
              </a:rPr>
              <a:t>4.3. Sistema de alcantarillado</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4.</a:t>
            </a:r>
            <a:r>
              <a:rPr lang="es-ES" dirty="0" smtClean="0">
                <a:effectLst>
                  <a:outerShdw blurRad="38100" dist="38100" dir="2700000" algn="tl">
                    <a:srgbClr val="C0C0C0"/>
                  </a:outerShdw>
                </a:effectLst>
                <a:latin typeface="Arial" pitchFamily="34" charset="0"/>
                <a:cs typeface="Arial" pitchFamily="34" charset="0"/>
              </a:rPr>
              <a:t> MODELO DIGITAL DE REDES</a:t>
            </a:r>
          </a:p>
        </p:txBody>
      </p:sp>
      <p:pic>
        <p:nvPicPr>
          <p:cNvPr id="10" name="Picture 755"/>
          <p:cNvPicPr>
            <a:picLocks noChangeAspect="1" noChangeArrowheads="1"/>
          </p:cNvPicPr>
          <p:nvPr/>
        </p:nvPicPr>
        <p:blipFill>
          <a:blip r:embed="rId3"/>
          <a:srcRect/>
          <a:stretch>
            <a:fillRect/>
          </a:stretch>
        </p:blipFill>
        <p:spPr bwMode="auto">
          <a:xfrm>
            <a:off x="4238625" y="1476375"/>
            <a:ext cx="4406899" cy="403859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699"/>
            <a:ext cx="7715250" cy="4257675"/>
          </a:xfrm>
        </p:spPr>
        <p:txBody>
          <a:bodyPr/>
          <a:lstStyle/>
          <a:p>
            <a:pPr algn="l">
              <a:defRPr/>
            </a:pPr>
            <a:r>
              <a:rPr lang="es-ES" dirty="0" smtClean="0">
                <a:latin typeface="Arial" pitchFamily="34" charset="0"/>
                <a:ea typeface="Times New Roman" pitchFamily="18" charset="0"/>
                <a:cs typeface="Arial" pitchFamily="34" charset="0"/>
              </a:rPr>
              <a:t/>
            </a:r>
            <a:br>
              <a:rPr lang="es-ES" dirty="0" smtClean="0">
                <a:latin typeface="Arial" pitchFamily="34" charset="0"/>
                <a:ea typeface="Times New Roman" pitchFamily="18" charset="0"/>
                <a:cs typeface="Arial" pitchFamily="34"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pPr marL="342900" lvl="1" indent="-342900"/>
            <a:r>
              <a:rPr lang="es-ES" sz="1900" dirty="0" smtClean="0">
                <a:solidFill>
                  <a:srgbClr val="007934"/>
                </a:solidFill>
                <a:effectLst>
                  <a:outerShdw blurRad="38100" dist="38100" dir="2700000" algn="tl">
                    <a:srgbClr val="C0C0C0"/>
                  </a:outerShdw>
                </a:effectLst>
                <a:latin typeface="Arial" pitchFamily="34" charset="0"/>
                <a:cs typeface="Arial" pitchFamily="34" charset="0"/>
              </a:rPr>
              <a:t>4.2. Sistema de alcantarillado</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4.</a:t>
            </a:r>
            <a:r>
              <a:rPr lang="es-ES" dirty="0" smtClean="0">
                <a:effectLst>
                  <a:outerShdw blurRad="38100" dist="38100" dir="2700000" algn="tl">
                    <a:srgbClr val="C0C0C0"/>
                  </a:outerShdw>
                </a:effectLst>
                <a:latin typeface="Arial" pitchFamily="34" charset="0"/>
                <a:cs typeface="Arial" pitchFamily="34" charset="0"/>
              </a:rPr>
              <a:t> MODELO DIGITAL DE REDES</a:t>
            </a:r>
          </a:p>
        </p:txBody>
      </p:sp>
      <p:sp>
        <p:nvSpPr>
          <p:cNvPr id="10" name="9 Rectángulo"/>
          <p:cNvSpPr/>
          <p:nvPr/>
        </p:nvSpPr>
        <p:spPr>
          <a:xfrm>
            <a:off x="790574" y="1857375"/>
            <a:ext cx="7038975" cy="5632311"/>
          </a:xfrm>
          <a:prstGeom prst="rect">
            <a:avLst/>
          </a:prstGeom>
        </p:spPr>
        <p:txBody>
          <a:bodyPr wrap="square">
            <a:spAutoFit/>
          </a:bodyPr>
          <a:lstStyle/>
          <a:p>
            <a:pPr algn="just">
              <a:spcBef>
                <a:spcPct val="30000"/>
              </a:spcBef>
              <a:spcAft>
                <a:spcPct val="30000"/>
              </a:spcAft>
              <a:defRPr/>
            </a:pPr>
            <a:r>
              <a:rPr lang="es-ES_tradnl" b="1" dirty="0" smtClean="0">
                <a:solidFill>
                  <a:srgbClr val="007934"/>
                </a:solidFill>
                <a:latin typeface="Arial" charset="0"/>
                <a:ea typeface="Times New Roman" pitchFamily="18" charset="0"/>
                <a:cs typeface="Arial" charset="0"/>
              </a:rPr>
              <a:t>Alcantarillado Separado</a:t>
            </a:r>
          </a:p>
          <a:p>
            <a:pPr algn="just">
              <a:spcBef>
                <a:spcPct val="30000"/>
              </a:spcBef>
              <a:spcAft>
                <a:spcPct val="30000"/>
              </a:spcAft>
              <a:defRPr/>
            </a:pPr>
            <a:r>
              <a:rPr lang="es-ES_tradnl" dirty="0" smtClean="0">
                <a:solidFill>
                  <a:srgbClr val="007934"/>
                </a:solidFill>
                <a:latin typeface="Arial" charset="0"/>
                <a:ea typeface="Times New Roman" pitchFamily="18" charset="0"/>
                <a:cs typeface="Arial" charset="0"/>
              </a:rPr>
              <a:t>Es el sistema compuesto por un alcantarillado para aguas residuales y otro para aguas lluvias en forma independiente. La principal ventaja es un mayor control sobre el manejo de las aguas residuales para garantizar su llegada a la planta de tratamiento y su desventaja es el sobrecosto de construir doble red y la dificultad de controlar las conexiones  erradas (lluvias a residuales y residuales a lluvias).</a:t>
            </a:r>
          </a:p>
          <a:p>
            <a:pPr algn="just">
              <a:spcBef>
                <a:spcPct val="30000"/>
              </a:spcBef>
              <a:spcAft>
                <a:spcPct val="30000"/>
              </a:spcAft>
              <a:defRPr/>
            </a:pPr>
            <a:r>
              <a:rPr lang="es-ES_tradnl" b="1" dirty="0" smtClean="0">
                <a:solidFill>
                  <a:srgbClr val="007934"/>
                </a:solidFill>
                <a:latin typeface="Arial" charset="0"/>
                <a:ea typeface="Times New Roman" pitchFamily="18" charset="0"/>
                <a:cs typeface="Arial" charset="0"/>
              </a:rPr>
              <a:t>Alcantarillado Combinado</a:t>
            </a:r>
          </a:p>
          <a:p>
            <a:pPr algn="just">
              <a:spcBef>
                <a:spcPct val="30000"/>
              </a:spcBef>
              <a:spcAft>
                <a:spcPct val="30000"/>
              </a:spcAft>
              <a:defRPr/>
            </a:pPr>
            <a:r>
              <a:rPr lang="es-ES_tradnl" dirty="0" smtClean="0">
                <a:solidFill>
                  <a:srgbClr val="007934"/>
                </a:solidFill>
                <a:latin typeface="Arial" charset="0"/>
                <a:ea typeface="Times New Roman" pitchFamily="18" charset="0"/>
                <a:cs typeface="Arial" charset="0"/>
              </a:rPr>
              <a:t>Se diseñan y construyen para transportar al mismo tiempo las aguas residuales y las aguas lluvias.  La ventaja principal es el bajo costo y la ocupación de un solo espacio en las vías.  La principal desventaja es que requiere estructuras de separación de caudales (aliviaderos) para controlar el aumento de diámetro y garantizar en la planta de tratamiento sólo el caudal de aguas residuales.</a:t>
            </a:r>
          </a:p>
          <a:p>
            <a:pPr algn="just">
              <a:spcBef>
                <a:spcPct val="30000"/>
              </a:spcBef>
              <a:spcAft>
                <a:spcPct val="30000"/>
              </a:spcAft>
              <a:defRPr/>
            </a:pPr>
            <a:endParaRPr lang="es-ES_tradnl" dirty="0" smtClean="0">
              <a:solidFill>
                <a:srgbClr val="007934"/>
              </a:solidFill>
              <a:latin typeface="Arial" charset="0"/>
              <a:ea typeface="Times New Roman" pitchFamily="18" charset="0"/>
              <a:cs typeface="Arial" charset="0"/>
            </a:endParaRPr>
          </a:p>
          <a:p>
            <a:pPr algn="just">
              <a:spcBef>
                <a:spcPct val="30000"/>
              </a:spcBef>
              <a:spcAft>
                <a:spcPct val="30000"/>
              </a:spcAft>
              <a:defRPr/>
            </a:pPr>
            <a:endParaRPr lang="es-ES_tradnl" dirty="0" smtClean="0">
              <a:solidFill>
                <a:srgbClr val="007934"/>
              </a:solidFill>
              <a:latin typeface="Arial" charset="0"/>
              <a:ea typeface="Times New Roman" pitchFamily="18" charset="0"/>
              <a:cs typeface="Arial"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699"/>
            <a:ext cx="7715250" cy="4257675"/>
          </a:xfrm>
        </p:spPr>
        <p:txBody>
          <a:bodyPr/>
          <a:lstStyle/>
          <a:p>
            <a:pPr algn="l">
              <a:defRPr/>
            </a:pPr>
            <a:r>
              <a:rPr lang="es-ES" dirty="0" smtClean="0">
                <a:latin typeface="Arial" pitchFamily="34" charset="0"/>
                <a:ea typeface="Times New Roman" pitchFamily="18" charset="0"/>
                <a:cs typeface="Arial" pitchFamily="34" charset="0"/>
              </a:rPr>
              <a:t/>
            </a:r>
            <a:br>
              <a:rPr lang="es-ES" dirty="0" smtClean="0">
                <a:latin typeface="Arial" pitchFamily="34" charset="0"/>
                <a:ea typeface="Times New Roman" pitchFamily="18" charset="0"/>
                <a:cs typeface="Arial" pitchFamily="34"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pPr marL="342900" lvl="1" indent="-342900"/>
            <a:r>
              <a:rPr lang="es-ES" sz="1900" dirty="0" smtClean="0">
                <a:solidFill>
                  <a:srgbClr val="007934"/>
                </a:solidFill>
                <a:effectLst>
                  <a:outerShdw blurRad="38100" dist="38100" dir="2700000" algn="tl">
                    <a:srgbClr val="C0C0C0"/>
                  </a:outerShdw>
                </a:effectLst>
                <a:latin typeface="Arial" pitchFamily="34" charset="0"/>
                <a:cs typeface="Arial" pitchFamily="34" charset="0"/>
              </a:rPr>
              <a:t>4.2. Sistema de alcantarillado</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4.</a:t>
            </a:r>
            <a:r>
              <a:rPr lang="es-ES" dirty="0" smtClean="0">
                <a:effectLst>
                  <a:outerShdw blurRad="38100" dist="38100" dir="2700000" algn="tl">
                    <a:srgbClr val="C0C0C0"/>
                  </a:outerShdw>
                </a:effectLst>
                <a:latin typeface="Arial" pitchFamily="34" charset="0"/>
                <a:cs typeface="Arial" pitchFamily="34" charset="0"/>
              </a:rPr>
              <a:t> MODELO DIGITAL DE REDES</a:t>
            </a:r>
          </a:p>
        </p:txBody>
      </p:sp>
      <p:grpSp>
        <p:nvGrpSpPr>
          <p:cNvPr id="2" name="Group 3"/>
          <p:cNvGrpSpPr>
            <a:grpSpLocks/>
          </p:cNvGrpSpPr>
          <p:nvPr/>
        </p:nvGrpSpPr>
        <p:grpSpPr bwMode="auto">
          <a:xfrm>
            <a:off x="228600" y="2286000"/>
            <a:ext cx="4089400" cy="3186113"/>
            <a:chOff x="636" y="912"/>
            <a:chExt cx="4739" cy="2967"/>
          </a:xfrm>
        </p:grpSpPr>
        <p:sp>
          <p:nvSpPr>
            <p:cNvPr id="12" name="Rectangle 4"/>
            <p:cNvSpPr>
              <a:spLocks noChangeArrowheads="1"/>
            </p:cNvSpPr>
            <p:nvPr/>
          </p:nvSpPr>
          <p:spPr bwMode="auto">
            <a:xfrm>
              <a:off x="659" y="912"/>
              <a:ext cx="4657" cy="2964"/>
            </a:xfrm>
            <a:prstGeom prst="rect">
              <a:avLst/>
            </a:prstGeom>
            <a:solidFill>
              <a:schemeClr val="bg1"/>
            </a:solidFill>
            <a:ln w="9525">
              <a:solidFill>
                <a:schemeClr val="tx1"/>
              </a:solidFill>
              <a:miter lim="800000"/>
              <a:headEnd/>
              <a:tailEnd/>
            </a:ln>
          </p:spPr>
          <p:txBody>
            <a:bodyPr wrap="none" anchor="ctr"/>
            <a:lstStyle/>
            <a:p>
              <a:endParaRPr lang="es-CO"/>
            </a:p>
          </p:txBody>
        </p:sp>
        <p:pic>
          <p:nvPicPr>
            <p:cNvPr id="13" name="Picture 5"/>
            <p:cNvPicPr>
              <a:picLocks noChangeAspect="1" noChangeArrowheads="1"/>
            </p:cNvPicPr>
            <p:nvPr/>
          </p:nvPicPr>
          <p:blipFill>
            <a:blip r:embed="rId4"/>
            <a:srcRect/>
            <a:stretch>
              <a:fillRect/>
            </a:stretch>
          </p:blipFill>
          <p:spPr bwMode="auto">
            <a:xfrm>
              <a:off x="1498" y="1473"/>
              <a:ext cx="2990" cy="2388"/>
            </a:xfrm>
            <a:prstGeom prst="rect">
              <a:avLst/>
            </a:prstGeom>
            <a:noFill/>
            <a:ln w="9525">
              <a:noFill/>
              <a:miter lim="800000"/>
              <a:headEnd/>
              <a:tailEnd/>
            </a:ln>
          </p:spPr>
        </p:pic>
        <p:sp>
          <p:nvSpPr>
            <p:cNvPr id="14" name="Text Box 6"/>
            <p:cNvSpPr txBox="1">
              <a:spLocks noChangeArrowheads="1"/>
            </p:cNvSpPr>
            <p:nvPr/>
          </p:nvSpPr>
          <p:spPr bwMode="auto">
            <a:xfrm>
              <a:off x="3191" y="1520"/>
              <a:ext cx="1838" cy="541"/>
            </a:xfrm>
            <a:prstGeom prst="rect">
              <a:avLst/>
            </a:prstGeom>
            <a:noFill/>
            <a:ln w="9525">
              <a:noFill/>
              <a:miter lim="800000"/>
              <a:headEnd/>
              <a:tailEnd/>
            </a:ln>
          </p:spPr>
          <p:txBody>
            <a:bodyPr wrap="none">
              <a:spAutoFit/>
            </a:bodyPr>
            <a:lstStyle/>
            <a:p>
              <a:pPr algn="ctr"/>
              <a:r>
                <a:rPr lang="es-ES_tradnl" sz="1600" b="1">
                  <a:latin typeface="Arial Rounded MT Bold" pitchFamily="34" charset="0"/>
                </a:rPr>
                <a:t>Alcantarillado </a:t>
              </a:r>
            </a:p>
            <a:p>
              <a:pPr algn="ctr"/>
              <a:r>
                <a:rPr lang="es-ES_tradnl" sz="1600" b="1">
                  <a:latin typeface="Arial Rounded MT Bold" pitchFamily="34" charset="0"/>
                </a:rPr>
                <a:t>combinado</a:t>
              </a:r>
              <a:endParaRPr lang="es-ES_tradnl" sz="2600" b="1">
                <a:latin typeface="Arial Rounded MT Bold" pitchFamily="34" charset="0"/>
              </a:endParaRPr>
            </a:p>
          </p:txBody>
        </p:sp>
        <p:sp>
          <p:nvSpPr>
            <p:cNvPr id="15" name="Text Box 7"/>
            <p:cNvSpPr txBox="1">
              <a:spLocks noChangeArrowheads="1"/>
            </p:cNvSpPr>
            <p:nvPr/>
          </p:nvSpPr>
          <p:spPr bwMode="auto">
            <a:xfrm>
              <a:off x="3771" y="2636"/>
              <a:ext cx="1352" cy="313"/>
            </a:xfrm>
            <a:prstGeom prst="rect">
              <a:avLst/>
            </a:prstGeom>
            <a:noFill/>
            <a:ln w="9525">
              <a:noFill/>
              <a:miter lim="800000"/>
              <a:headEnd/>
              <a:tailEnd/>
            </a:ln>
          </p:spPr>
          <p:txBody>
            <a:bodyPr wrap="none">
              <a:spAutoFit/>
            </a:bodyPr>
            <a:lstStyle/>
            <a:p>
              <a:r>
                <a:rPr lang="es-ES_tradnl" sz="1600" b="1">
                  <a:latin typeface="Arial Rounded MT Bold" pitchFamily="34" charset="0"/>
                </a:rPr>
                <a:t>Aliviadero</a:t>
              </a:r>
              <a:endParaRPr lang="es-ES_tradnl" sz="2600" b="1">
                <a:latin typeface="Arial Rounded MT Bold" pitchFamily="34" charset="0"/>
              </a:endParaRPr>
            </a:p>
          </p:txBody>
        </p:sp>
        <p:sp>
          <p:nvSpPr>
            <p:cNvPr id="16" name="Text Box 8"/>
            <p:cNvSpPr txBox="1">
              <a:spLocks noChangeArrowheads="1"/>
            </p:cNvSpPr>
            <p:nvPr/>
          </p:nvSpPr>
          <p:spPr bwMode="auto">
            <a:xfrm>
              <a:off x="4328" y="3421"/>
              <a:ext cx="1047" cy="284"/>
            </a:xfrm>
            <a:prstGeom prst="rect">
              <a:avLst/>
            </a:prstGeom>
            <a:noFill/>
            <a:ln w="9525">
              <a:noFill/>
              <a:miter lim="800000"/>
              <a:headEnd/>
              <a:tailEnd/>
            </a:ln>
          </p:spPr>
          <p:txBody>
            <a:bodyPr wrap="none">
              <a:spAutoFit/>
            </a:bodyPr>
            <a:lstStyle/>
            <a:p>
              <a:r>
                <a:rPr lang="es-ES_tradnl" sz="1400" b="1">
                  <a:latin typeface="Arial Rounded MT Bold" pitchFamily="34" charset="0"/>
                </a:rPr>
                <a:t>Colector</a:t>
              </a:r>
              <a:endParaRPr lang="es-ES_tradnl" sz="2600" b="1">
                <a:latin typeface="Arial Rounded MT Bold" pitchFamily="34" charset="0"/>
              </a:endParaRPr>
            </a:p>
          </p:txBody>
        </p:sp>
        <p:sp>
          <p:nvSpPr>
            <p:cNvPr id="17" name="Text Box 9"/>
            <p:cNvSpPr txBox="1">
              <a:spLocks noChangeArrowheads="1"/>
            </p:cNvSpPr>
            <p:nvPr/>
          </p:nvSpPr>
          <p:spPr bwMode="auto">
            <a:xfrm>
              <a:off x="636" y="3437"/>
              <a:ext cx="1172" cy="284"/>
            </a:xfrm>
            <a:prstGeom prst="rect">
              <a:avLst/>
            </a:prstGeom>
            <a:noFill/>
            <a:ln w="9525">
              <a:noFill/>
              <a:miter lim="800000"/>
              <a:headEnd/>
              <a:tailEnd/>
            </a:ln>
          </p:spPr>
          <p:txBody>
            <a:bodyPr wrap="none">
              <a:spAutoFit/>
            </a:bodyPr>
            <a:lstStyle/>
            <a:p>
              <a:r>
                <a:rPr lang="es-ES_tradnl" sz="1400" b="1">
                  <a:latin typeface="Arial Rounded MT Bold" pitchFamily="34" charset="0"/>
                </a:rPr>
                <a:t>Quebrada</a:t>
              </a:r>
              <a:endParaRPr lang="es-ES_tradnl" sz="2800"/>
            </a:p>
          </p:txBody>
        </p:sp>
        <p:sp>
          <p:nvSpPr>
            <p:cNvPr id="18" name="Freeform 10"/>
            <p:cNvSpPr>
              <a:spLocks/>
            </p:cNvSpPr>
            <p:nvPr/>
          </p:nvSpPr>
          <p:spPr bwMode="auto">
            <a:xfrm>
              <a:off x="659" y="2174"/>
              <a:ext cx="1714" cy="1705"/>
            </a:xfrm>
            <a:custGeom>
              <a:avLst/>
              <a:gdLst>
                <a:gd name="T0" fmla="*/ 0 w 1766"/>
                <a:gd name="T1" fmla="*/ 0 h 2043"/>
                <a:gd name="T2" fmla="*/ 154 w 1766"/>
                <a:gd name="T3" fmla="*/ 3 h 2043"/>
                <a:gd name="T4" fmla="*/ 280 w 1766"/>
                <a:gd name="T5" fmla="*/ 6 h 2043"/>
                <a:gd name="T6" fmla="*/ 454 w 1766"/>
                <a:gd name="T7" fmla="*/ 8 h 2043"/>
                <a:gd name="T8" fmla="*/ 518 w 1766"/>
                <a:gd name="T9" fmla="*/ 9 h 2043"/>
                <a:gd name="T10" fmla="*/ 602 w 1766"/>
                <a:gd name="T11" fmla="*/ 13 h 2043"/>
                <a:gd name="T12" fmla="*/ 665 w 1766"/>
                <a:gd name="T13" fmla="*/ 16 h 2043"/>
                <a:gd name="T14" fmla="*/ 702 w 1766"/>
                <a:gd name="T15" fmla="*/ 22 h 2043"/>
                <a:gd name="T16" fmla="*/ 715 w 1766"/>
                <a:gd name="T17" fmla="*/ 23 h 2043"/>
                <a:gd name="T18" fmla="*/ 757 w 1766"/>
                <a:gd name="T19" fmla="*/ 33 h 2043"/>
                <a:gd name="T20" fmla="*/ 785 w 1766"/>
                <a:gd name="T21" fmla="*/ 38 h 2043"/>
                <a:gd name="T22" fmla="*/ 798 w 1766"/>
                <a:gd name="T23" fmla="*/ 40 h 2043"/>
                <a:gd name="T24" fmla="*/ 855 w 1766"/>
                <a:gd name="T25" fmla="*/ 53 h 2043"/>
                <a:gd name="T26" fmla="*/ 894 w 1766"/>
                <a:gd name="T27" fmla="*/ 57 h 2043"/>
                <a:gd name="T28" fmla="*/ 911 w 1766"/>
                <a:gd name="T29" fmla="*/ 60 h 2043"/>
                <a:gd name="T30" fmla="*/ 922 w 1766"/>
                <a:gd name="T31" fmla="*/ 61 h 2043"/>
                <a:gd name="T32" fmla="*/ 968 w 1766"/>
                <a:gd name="T33" fmla="*/ 69 h 2043"/>
                <a:gd name="T34" fmla="*/ 978 w 1766"/>
                <a:gd name="T35" fmla="*/ 70 h 2043"/>
                <a:gd name="T36" fmla="*/ 987 w 1766"/>
                <a:gd name="T37" fmla="*/ 72 h 2043"/>
                <a:gd name="T38" fmla="*/ 1008 w 1766"/>
                <a:gd name="T39" fmla="*/ 78 h 2043"/>
                <a:gd name="T40" fmla="*/ 1015 w 1766"/>
                <a:gd name="T41" fmla="*/ 78 h 2043"/>
                <a:gd name="T42" fmla="*/ 785 w 1766"/>
                <a:gd name="T43" fmla="*/ 78 h 2043"/>
                <a:gd name="T44" fmla="*/ 744 w 1766"/>
                <a:gd name="T45" fmla="*/ 73 h 2043"/>
                <a:gd name="T46" fmla="*/ 694 w 1766"/>
                <a:gd name="T47" fmla="*/ 68 h 2043"/>
                <a:gd name="T48" fmla="*/ 638 w 1766"/>
                <a:gd name="T49" fmla="*/ 57 h 2043"/>
                <a:gd name="T50" fmla="*/ 624 w 1766"/>
                <a:gd name="T51" fmla="*/ 55 h 2043"/>
                <a:gd name="T52" fmla="*/ 588 w 1766"/>
                <a:gd name="T53" fmla="*/ 48 h 2043"/>
                <a:gd name="T54" fmla="*/ 554 w 1766"/>
                <a:gd name="T55" fmla="*/ 42 h 2043"/>
                <a:gd name="T56" fmla="*/ 511 w 1766"/>
                <a:gd name="T57" fmla="*/ 29 h 2043"/>
                <a:gd name="T58" fmla="*/ 497 w 1766"/>
                <a:gd name="T59" fmla="*/ 23 h 2043"/>
                <a:gd name="T60" fmla="*/ 239 w 1766"/>
                <a:gd name="T61" fmla="*/ 13 h 2043"/>
                <a:gd name="T62" fmla="*/ 217 w 1766"/>
                <a:gd name="T63" fmla="*/ 13 h 2043"/>
                <a:gd name="T64" fmla="*/ 0 w 1766"/>
                <a:gd name="T65" fmla="*/ 11 h 2043"/>
                <a:gd name="T66" fmla="*/ 0 w 1766"/>
                <a:gd name="T67" fmla="*/ 0 h 20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6"/>
                <a:gd name="T103" fmla="*/ 0 h 2043"/>
                <a:gd name="T104" fmla="*/ 1766 w 1766"/>
                <a:gd name="T105" fmla="*/ 2043 h 20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6" h="2043">
                  <a:moveTo>
                    <a:pt x="0" y="0"/>
                  </a:moveTo>
                  <a:cubicBezTo>
                    <a:pt x="70" y="5"/>
                    <a:pt x="195" y="2"/>
                    <a:pt x="264" y="48"/>
                  </a:cubicBezTo>
                  <a:cubicBezTo>
                    <a:pt x="295" y="68"/>
                    <a:pt x="443" y="137"/>
                    <a:pt x="480" y="144"/>
                  </a:cubicBezTo>
                  <a:cubicBezTo>
                    <a:pt x="578" y="164"/>
                    <a:pt x="683" y="168"/>
                    <a:pt x="780" y="192"/>
                  </a:cubicBezTo>
                  <a:cubicBezTo>
                    <a:pt x="817" y="201"/>
                    <a:pt x="856" y="207"/>
                    <a:pt x="888" y="228"/>
                  </a:cubicBezTo>
                  <a:cubicBezTo>
                    <a:pt x="936" y="260"/>
                    <a:pt x="984" y="292"/>
                    <a:pt x="1032" y="324"/>
                  </a:cubicBezTo>
                  <a:cubicBezTo>
                    <a:pt x="1071" y="350"/>
                    <a:pt x="1109" y="371"/>
                    <a:pt x="1140" y="408"/>
                  </a:cubicBezTo>
                  <a:cubicBezTo>
                    <a:pt x="1174" y="449"/>
                    <a:pt x="1183" y="502"/>
                    <a:pt x="1200" y="552"/>
                  </a:cubicBezTo>
                  <a:cubicBezTo>
                    <a:pt x="1205" y="566"/>
                    <a:pt x="1218" y="575"/>
                    <a:pt x="1224" y="588"/>
                  </a:cubicBezTo>
                  <a:cubicBezTo>
                    <a:pt x="1259" y="667"/>
                    <a:pt x="1269" y="758"/>
                    <a:pt x="1296" y="840"/>
                  </a:cubicBezTo>
                  <a:cubicBezTo>
                    <a:pt x="1312" y="888"/>
                    <a:pt x="1328" y="936"/>
                    <a:pt x="1344" y="984"/>
                  </a:cubicBezTo>
                  <a:cubicBezTo>
                    <a:pt x="1352" y="1008"/>
                    <a:pt x="1368" y="1056"/>
                    <a:pt x="1368" y="1056"/>
                  </a:cubicBezTo>
                  <a:cubicBezTo>
                    <a:pt x="1378" y="1149"/>
                    <a:pt x="1379" y="1287"/>
                    <a:pt x="1464" y="1344"/>
                  </a:cubicBezTo>
                  <a:cubicBezTo>
                    <a:pt x="1489" y="1420"/>
                    <a:pt x="1477" y="1437"/>
                    <a:pt x="1536" y="1476"/>
                  </a:cubicBezTo>
                  <a:cubicBezTo>
                    <a:pt x="1544" y="1500"/>
                    <a:pt x="1546" y="1527"/>
                    <a:pt x="1560" y="1548"/>
                  </a:cubicBezTo>
                  <a:cubicBezTo>
                    <a:pt x="1568" y="1560"/>
                    <a:pt x="1578" y="1571"/>
                    <a:pt x="1584" y="1584"/>
                  </a:cubicBezTo>
                  <a:cubicBezTo>
                    <a:pt x="1614" y="1652"/>
                    <a:pt x="1632" y="1729"/>
                    <a:pt x="1656" y="1800"/>
                  </a:cubicBezTo>
                  <a:cubicBezTo>
                    <a:pt x="1661" y="1814"/>
                    <a:pt x="1674" y="1823"/>
                    <a:pt x="1680" y="1836"/>
                  </a:cubicBezTo>
                  <a:cubicBezTo>
                    <a:pt x="1686" y="1847"/>
                    <a:pt x="1689" y="1860"/>
                    <a:pt x="1692" y="1872"/>
                  </a:cubicBezTo>
                  <a:cubicBezTo>
                    <a:pt x="1701" y="1908"/>
                    <a:pt x="1707" y="1973"/>
                    <a:pt x="1728" y="2004"/>
                  </a:cubicBezTo>
                  <a:cubicBezTo>
                    <a:pt x="1754" y="2043"/>
                    <a:pt x="1766" y="2040"/>
                    <a:pt x="1740" y="2040"/>
                  </a:cubicBezTo>
                  <a:lnTo>
                    <a:pt x="1344" y="2040"/>
                  </a:lnTo>
                  <a:cubicBezTo>
                    <a:pt x="1329" y="1966"/>
                    <a:pt x="1335" y="1926"/>
                    <a:pt x="1272" y="1884"/>
                  </a:cubicBezTo>
                  <a:cubicBezTo>
                    <a:pt x="1215" y="1798"/>
                    <a:pt x="1244" y="1832"/>
                    <a:pt x="1188" y="1776"/>
                  </a:cubicBezTo>
                  <a:cubicBezTo>
                    <a:pt x="1155" y="1676"/>
                    <a:pt x="1125" y="1576"/>
                    <a:pt x="1092" y="1476"/>
                  </a:cubicBezTo>
                  <a:cubicBezTo>
                    <a:pt x="1087" y="1462"/>
                    <a:pt x="1074" y="1453"/>
                    <a:pt x="1068" y="1440"/>
                  </a:cubicBezTo>
                  <a:cubicBezTo>
                    <a:pt x="1043" y="1384"/>
                    <a:pt x="1028" y="1319"/>
                    <a:pt x="1008" y="1260"/>
                  </a:cubicBezTo>
                  <a:cubicBezTo>
                    <a:pt x="988" y="1201"/>
                    <a:pt x="963" y="1141"/>
                    <a:pt x="948" y="1080"/>
                  </a:cubicBezTo>
                  <a:cubicBezTo>
                    <a:pt x="921" y="973"/>
                    <a:pt x="903" y="863"/>
                    <a:pt x="876" y="756"/>
                  </a:cubicBezTo>
                  <a:cubicBezTo>
                    <a:pt x="874" y="726"/>
                    <a:pt x="878" y="616"/>
                    <a:pt x="852" y="564"/>
                  </a:cubicBezTo>
                  <a:cubicBezTo>
                    <a:pt x="772" y="404"/>
                    <a:pt x="553" y="408"/>
                    <a:pt x="408" y="360"/>
                  </a:cubicBezTo>
                  <a:cubicBezTo>
                    <a:pt x="394" y="355"/>
                    <a:pt x="385" y="342"/>
                    <a:pt x="372" y="336"/>
                  </a:cubicBezTo>
                  <a:cubicBezTo>
                    <a:pt x="285" y="297"/>
                    <a:pt x="76" y="238"/>
                    <a:pt x="0" y="276"/>
                  </a:cubicBezTo>
                  <a:lnTo>
                    <a:pt x="0" y="0"/>
                  </a:lnTo>
                  <a:close/>
                </a:path>
              </a:pathLst>
            </a:custGeom>
            <a:solidFill>
              <a:schemeClr val="accent2"/>
            </a:solidFill>
            <a:ln w="9525">
              <a:solidFill>
                <a:schemeClr val="tx1"/>
              </a:solidFill>
              <a:round/>
              <a:headEnd/>
              <a:tailEnd/>
            </a:ln>
          </p:spPr>
          <p:txBody>
            <a:bodyPr wrap="none" anchor="ctr"/>
            <a:lstStyle/>
            <a:p>
              <a:endParaRPr lang="es-CO"/>
            </a:p>
          </p:txBody>
        </p:sp>
        <p:sp>
          <p:nvSpPr>
            <p:cNvPr id="19" name="Line 11"/>
            <p:cNvSpPr>
              <a:spLocks noChangeShapeType="1"/>
            </p:cNvSpPr>
            <p:nvPr/>
          </p:nvSpPr>
          <p:spPr bwMode="auto">
            <a:xfrm flipH="1">
              <a:off x="3360" y="2715"/>
              <a:ext cx="419" cy="200"/>
            </a:xfrm>
            <a:prstGeom prst="line">
              <a:avLst/>
            </a:prstGeom>
            <a:noFill/>
            <a:ln w="12700">
              <a:solidFill>
                <a:schemeClr val="tx1"/>
              </a:solidFill>
              <a:round/>
              <a:headEnd/>
              <a:tailEnd type="triangle" w="med" len="med"/>
            </a:ln>
          </p:spPr>
          <p:txBody>
            <a:bodyPr wrap="none" anchor="ctr"/>
            <a:lstStyle/>
            <a:p>
              <a:endParaRPr lang="es-CO"/>
            </a:p>
          </p:txBody>
        </p:sp>
        <p:sp>
          <p:nvSpPr>
            <p:cNvPr id="20" name="Line 12"/>
            <p:cNvSpPr>
              <a:spLocks noChangeShapeType="1"/>
            </p:cNvSpPr>
            <p:nvPr/>
          </p:nvSpPr>
          <p:spPr bwMode="auto">
            <a:xfrm flipH="1">
              <a:off x="3919" y="3476"/>
              <a:ext cx="419" cy="120"/>
            </a:xfrm>
            <a:prstGeom prst="line">
              <a:avLst/>
            </a:prstGeom>
            <a:noFill/>
            <a:ln w="9525">
              <a:solidFill>
                <a:schemeClr val="tx1"/>
              </a:solidFill>
              <a:round/>
              <a:headEnd/>
              <a:tailEnd type="triangle" w="med" len="med"/>
            </a:ln>
          </p:spPr>
          <p:txBody>
            <a:bodyPr wrap="none" anchor="ctr"/>
            <a:lstStyle/>
            <a:p>
              <a:endParaRPr lang="es-CO"/>
            </a:p>
          </p:txBody>
        </p:sp>
        <p:sp>
          <p:nvSpPr>
            <p:cNvPr id="21" name="Line 13"/>
            <p:cNvSpPr>
              <a:spLocks noChangeShapeType="1"/>
            </p:cNvSpPr>
            <p:nvPr/>
          </p:nvSpPr>
          <p:spPr bwMode="auto">
            <a:xfrm flipH="1">
              <a:off x="3127" y="1713"/>
              <a:ext cx="373" cy="160"/>
            </a:xfrm>
            <a:prstGeom prst="line">
              <a:avLst/>
            </a:prstGeom>
            <a:noFill/>
            <a:ln w="9525">
              <a:solidFill>
                <a:schemeClr val="tx1"/>
              </a:solidFill>
              <a:round/>
              <a:headEnd/>
              <a:tailEnd type="triangle" w="med" len="med"/>
            </a:ln>
          </p:spPr>
          <p:txBody>
            <a:bodyPr wrap="none" anchor="ctr"/>
            <a:lstStyle/>
            <a:p>
              <a:endParaRPr lang="es-CO"/>
            </a:p>
          </p:txBody>
        </p:sp>
        <p:sp>
          <p:nvSpPr>
            <p:cNvPr id="22" name="Text Box 14"/>
            <p:cNvSpPr txBox="1">
              <a:spLocks noChangeArrowheads="1"/>
            </p:cNvSpPr>
            <p:nvPr/>
          </p:nvSpPr>
          <p:spPr bwMode="auto">
            <a:xfrm>
              <a:off x="3662" y="1178"/>
              <a:ext cx="1663" cy="314"/>
            </a:xfrm>
            <a:prstGeom prst="rect">
              <a:avLst/>
            </a:prstGeom>
            <a:noFill/>
            <a:ln w="9525">
              <a:noFill/>
              <a:miter lim="800000"/>
              <a:headEnd/>
              <a:tailEnd/>
            </a:ln>
          </p:spPr>
          <p:txBody>
            <a:bodyPr wrap="none">
              <a:spAutoFit/>
            </a:bodyPr>
            <a:lstStyle/>
            <a:p>
              <a:r>
                <a:rPr lang="es-ES_tradnl" sz="1600" b="1" dirty="0" smtClean="0">
                  <a:solidFill>
                    <a:schemeClr val="accent2"/>
                  </a:solidFill>
                  <a:latin typeface="Arial Rounded MT Bold" pitchFamily="34" charset="0"/>
                </a:rPr>
                <a:t>ALIVIADERO</a:t>
              </a:r>
              <a:endParaRPr lang="es-ES_tradnl" sz="2800" dirty="0"/>
            </a:p>
          </p:txBody>
        </p:sp>
        <p:grpSp>
          <p:nvGrpSpPr>
            <p:cNvPr id="3" name="Group 15"/>
            <p:cNvGrpSpPr>
              <a:grpSpLocks/>
            </p:cNvGrpSpPr>
            <p:nvPr/>
          </p:nvGrpSpPr>
          <p:grpSpPr bwMode="auto">
            <a:xfrm>
              <a:off x="2382" y="952"/>
              <a:ext cx="466" cy="401"/>
              <a:chOff x="720" y="384"/>
              <a:chExt cx="672" cy="672"/>
            </a:xfrm>
          </p:grpSpPr>
          <p:sp>
            <p:nvSpPr>
              <p:cNvPr id="24" name="AutoShape 16"/>
              <p:cNvSpPr>
                <a:spLocks noChangeArrowheads="1"/>
              </p:cNvSpPr>
              <p:nvPr/>
            </p:nvSpPr>
            <p:spPr bwMode="auto">
              <a:xfrm>
                <a:off x="720" y="384"/>
                <a:ext cx="672" cy="672"/>
              </a:xfrm>
              <a:prstGeom prst="star32">
                <a:avLst>
                  <a:gd name="adj" fmla="val 37500"/>
                </a:avLst>
              </a:prstGeom>
              <a:solidFill>
                <a:srgbClr val="FFFF00"/>
              </a:solidFill>
              <a:ln w="9525">
                <a:solidFill>
                  <a:schemeClr val="tx1"/>
                </a:solidFill>
                <a:miter lim="800000"/>
                <a:headEnd/>
                <a:tailEnd/>
              </a:ln>
            </p:spPr>
            <p:txBody>
              <a:bodyPr wrap="none" anchor="ctr"/>
              <a:lstStyle/>
              <a:p>
                <a:endParaRPr lang="es-CO"/>
              </a:p>
            </p:txBody>
          </p:sp>
          <p:sp>
            <p:nvSpPr>
              <p:cNvPr id="25" name="Oval 17"/>
              <p:cNvSpPr>
                <a:spLocks noChangeArrowheads="1"/>
              </p:cNvSpPr>
              <p:nvPr/>
            </p:nvSpPr>
            <p:spPr bwMode="auto">
              <a:xfrm>
                <a:off x="816" y="480"/>
                <a:ext cx="480" cy="480"/>
              </a:xfrm>
              <a:prstGeom prst="ellipse">
                <a:avLst/>
              </a:prstGeom>
              <a:solidFill>
                <a:srgbClr val="FFFF00"/>
              </a:solidFill>
              <a:ln w="9525">
                <a:solidFill>
                  <a:schemeClr val="tx1"/>
                </a:solidFill>
                <a:round/>
                <a:headEnd/>
                <a:tailEnd/>
              </a:ln>
            </p:spPr>
            <p:txBody>
              <a:bodyPr wrap="none" anchor="ctr"/>
              <a:lstStyle/>
              <a:p>
                <a:endParaRPr lang="es-CO"/>
              </a:p>
            </p:txBody>
          </p:sp>
        </p:grpSp>
      </p:grpSp>
      <p:grpSp>
        <p:nvGrpSpPr>
          <p:cNvPr id="4" name="Group 18"/>
          <p:cNvGrpSpPr>
            <a:grpSpLocks/>
          </p:cNvGrpSpPr>
          <p:nvPr/>
        </p:nvGrpSpPr>
        <p:grpSpPr bwMode="auto">
          <a:xfrm>
            <a:off x="4724400" y="2286000"/>
            <a:ext cx="3810000" cy="3792538"/>
            <a:chOff x="717" y="1176"/>
            <a:chExt cx="4470" cy="2898"/>
          </a:xfrm>
        </p:grpSpPr>
        <p:graphicFrame>
          <p:nvGraphicFramePr>
            <p:cNvPr id="27" name="Object 1024"/>
            <p:cNvGraphicFramePr>
              <a:graphicFrameLocks noChangeAspect="1"/>
            </p:cNvGraphicFramePr>
            <p:nvPr/>
          </p:nvGraphicFramePr>
          <p:xfrm>
            <a:off x="2788" y="2226"/>
            <a:ext cx="328" cy="371"/>
          </p:xfrm>
          <a:graphic>
            <a:graphicData uri="http://schemas.openxmlformats.org/presentationml/2006/ole">
              <p:oleObj spid="_x0000_s122882" name="CorelDRAW" r:id="rId5" imgW="788400" imgH="892080" progId="">
                <p:embed/>
              </p:oleObj>
            </a:graphicData>
          </a:graphic>
        </p:graphicFrame>
        <p:pic>
          <p:nvPicPr>
            <p:cNvPr id="28" name="Picture 20"/>
            <p:cNvPicPr>
              <a:picLocks noChangeAspect="1" noChangeArrowheads="1"/>
            </p:cNvPicPr>
            <p:nvPr/>
          </p:nvPicPr>
          <p:blipFill>
            <a:blip r:embed="rId6"/>
            <a:srcRect/>
            <a:stretch>
              <a:fillRect/>
            </a:stretch>
          </p:blipFill>
          <p:spPr bwMode="auto">
            <a:xfrm>
              <a:off x="717" y="1176"/>
              <a:ext cx="4470" cy="2472"/>
            </a:xfrm>
            <a:prstGeom prst="rect">
              <a:avLst/>
            </a:prstGeom>
            <a:noFill/>
            <a:ln w="9525">
              <a:noFill/>
              <a:miter lim="800000"/>
              <a:headEnd/>
              <a:tailEnd/>
            </a:ln>
          </p:spPr>
        </p:pic>
        <p:sp>
          <p:nvSpPr>
            <p:cNvPr id="29" name="Text Box 21"/>
            <p:cNvSpPr txBox="1">
              <a:spLocks noChangeArrowheads="1"/>
            </p:cNvSpPr>
            <p:nvPr/>
          </p:nvSpPr>
          <p:spPr bwMode="auto">
            <a:xfrm>
              <a:off x="2987" y="1531"/>
              <a:ext cx="2189" cy="258"/>
            </a:xfrm>
            <a:prstGeom prst="rect">
              <a:avLst/>
            </a:prstGeom>
            <a:noFill/>
            <a:ln w="9525">
              <a:noFill/>
              <a:miter lim="800000"/>
              <a:headEnd/>
              <a:tailEnd/>
            </a:ln>
          </p:spPr>
          <p:txBody>
            <a:bodyPr wrap="none">
              <a:spAutoFit/>
            </a:bodyPr>
            <a:lstStyle/>
            <a:p>
              <a:r>
                <a:rPr lang="es-ES_tradnl" sz="1600" b="1">
                  <a:latin typeface="Arial Rounded MT Bold" pitchFamily="34" charset="0"/>
                </a:rPr>
                <a:t>Aguas residuales</a:t>
              </a:r>
              <a:endParaRPr lang="es-ES_tradnl" sz="1400" b="1">
                <a:latin typeface="Arial Rounded MT Bold" pitchFamily="34" charset="0"/>
              </a:endParaRPr>
            </a:p>
          </p:txBody>
        </p:sp>
        <p:sp>
          <p:nvSpPr>
            <p:cNvPr id="30" name="Line 22"/>
            <p:cNvSpPr>
              <a:spLocks noChangeShapeType="1"/>
            </p:cNvSpPr>
            <p:nvPr/>
          </p:nvSpPr>
          <p:spPr bwMode="auto">
            <a:xfrm flipH="1">
              <a:off x="1848" y="1596"/>
              <a:ext cx="1152" cy="480"/>
            </a:xfrm>
            <a:prstGeom prst="line">
              <a:avLst/>
            </a:prstGeom>
            <a:noFill/>
            <a:ln w="28575">
              <a:solidFill>
                <a:schemeClr val="tx1"/>
              </a:solidFill>
              <a:round/>
              <a:headEnd/>
              <a:tailEnd type="triangle" w="med" len="med"/>
            </a:ln>
          </p:spPr>
          <p:txBody>
            <a:bodyPr wrap="none" anchor="ctr"/>
            <a:lstStyle/>
            <a:p>
              <a:endParaRPr lang="es-CO"/>
            </a:p>
          </p:txBody>
        </p:sp>
        <p:sp>
          <p:nvSpPr>
            <p:cNvPr id="31" name="Text Box 23"/>
            <p:cNvSpPr txBox="1">
              <a:spLocks noChangeArrowheads="1"/>
            </p:cNvSpPr>
            <p:nvPr/>
          </p:nvSpPr>
          <p:spPr bwMode="auto">
            <a:xfrm>
              <a:off x="3868" y="2316"/>
              <a:ext cx="1276" cy="257"/>
            </a:xfrm>
            <a:prstGeom prst="rect">
              <a:avLst/>
            </a:prstGeom>
            <a:noFill/>
            <a:ln w="9525">
              <a:noFill/>
              <a:miter lim="800000"/>
              <a:headEnd/>
              <a:tailEnd/>
            </a:ln>
          </p:spPr>
          <p:txBody>
            <a:bodyPr wrap="none">
              <a:spAutoFit/>
            </a:bodyPr>
            <a:lstStyle/>
            <a:p>
              <a:r>
                <a:rPr lang="es-ES_tradnl" sz="1600">
                  <a:latin typeface="Arial Rounded MT Bold" pitchFamily="34" charset="0"/>
                </a:rPr>
                <a:t>Quebrada</a:t>
              </a:r>
              <a:endParaRPr lang="es-ES_tradnl" sz="2800"/>
            </a:p>
          </p:txBody>
        </p:sp>
        <p:sp>
          <p:nvSpPr>
            <p:cNvPr id="32" name="Line 24"/>
            <p:cNvSpPr>
              <a:spLocks noChangeShapeType="1"/>
            </p:cNvSpPr>
            <p:nvPr/>
          </p:nvSpPr>
          <p:spPr bwMode="auto">
            <a:xfrm>
              <a:off x="4632" y="2460"/>
              <a:ext cx="48" cy="432"/>
            </a:xfrm>
            <a:prstGeom prst="line">
              <a:avLst/>
            </a:prstGeom>
            <a:noFill/>
            <a:ln w="28575">
              <a:solidFill>
                <a:schemeClr val="tx1"/>
              </a:solidFill>
              <a:round/>
              <a:headEnd/>
              <a:tailEnd type="triangle" w="med" len="med"/>
            </a:ln>
          </p:spPr>
          <p:txBody>
            <a:bodyPr wrap="none" anchor="ctr"/>
            <a:lstStyle/>
            <a:p>
              <a:endParaRPr lang="es-CO"/>
            </a:p>
          </p:txBody>
        </p:sp>
        <p:sp>
          <p:nvSpPr>
            <p:cNvPr id="33" name="Text Box 25"/>
            <p:cNvSpPr txBox="1">
              <a:spLocks noChangeArrowheads="1"/>
            </p:cNvSpPr>
            <p:nvPr/>
          </p:nvSpPr>
          <p:spPr bwMode="auto">
            <a:xfrm>
              <a:off x="2330" y="3771"/>
              <a:ext cx="1522" cy="303"/>
            </a:xfrm>
            <a:prstGeom prst="rect">
              <a:avLst/>
            </a:prstGeom>
            <a:noFill/>
            <a:ln w="9525">
              <a:noFill/>
              <a:miter lim="800000"/>
              <a:headEnd/>
              <a:tailEnd/>
            </a:ln>
          </p:spPr>
          <p:txBody>
            <a:bodyPr wrap="none">
              <a:spAutoFit/>
            </a:bodyPr>
            <a:lstStyle/>
            <a:p>
              <a:r>
                <a:rPr lang="es-ES_tradnl" b="1">
                  <a:latin typeface="Arial Rounded MT Bold" pitchFamily="34" charset="0"/>
                </a:rPr>
                <a:t>Sin lluvia</a:t>
              </a:r>
              <a:endParaRPr lang="es-ES_tradnl" sz="2800" b="1"/>
            </a:p>
          </p:txBody>
        </p:sp>
      </p:gr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699"/>
            <a:ext cx="7715250" cy="4257675"/>
          </a:xfrm>
        </p:spPr>
        <p:txBody>
          <a:bodyPr/>
          <a:lstStyle/>
          <a:p>
            <a:pPr algn="l">
              <a:defRPr/>
            </a:pPr>
            <a:r>
              <a:rPr lang="es-ES" dirty="0" smtClean="0">
                <a:latin typeface="Arial" pitchFamily="34" charset="0"/>
                <a:ea typeface="Times New Roman" pitchFamily="18" charset="0"/>
                <a:cs typeface="Arial" pitchFamily="34" charset="0"/>
              </a:rPr>
              <a:t/>
            </a:r>
            <a:br>
              <a:rPr lang="es-ES" dirty="0" smtClean="0">
                <a:latin typeface="Arial" pitchFamily="34" charset="0"/>
                <a:ea typeface="Times New Roman" pitchFamily="18" charset="0"/>
                <a:cs typeface="Arial" pitchFamily="34"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pPr marL="342900" lvl="1" indent="-342900"/>
            <a:r>
              <a:rPr lang="es-ES" sz="1900" dirty="0" smtClean="0">
                <a:solidFill>
                  <a:srgbClr val="007934"/>
                </a:solidFill>
                <a:effectLst>
                  <a:outerShdw blurRad="38100" dist="38100" dir="2700000" algn="tl">
                    <a:srgbClr val="C0C0C0"/>
                  </a:outerShdw>
                </a:effectLst>
                <a:latin typeface="Arial" pitchFamily="34" charset="0"/>
                <a:cs typeface="Arial" pitchFamily="34" charset="0"/>
              </a:rPr>
              <a:t>4.2. Sistema de alcantarillado</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4.</a:t>
            </a:r>
            <a:r>
              <a:rPr lang="es-ES" dirty="0" smtClean="0">
                <a:effectLst>
                  <a:outerShdw blurRad="38100" dist="38100" dir="2700000" algn="tl">
                    <a:srgbClr val="C0C0C0"/>
                  </a:outerShdw>
                </a:effectLst>
                <a:latin typeface="Arial" pitchFamily="34" charset="0"/>
                <a:cs typeface="Arial" pitchFamily="34" charset="0"/>
              </a:rPr>
              <a:t> MODELO DIGITAL DE REDES</a:t>
            </a:r>
          </a:p>
        </p:txBody>
      </p:sp>
      <p:grpSp>
        <p:nvGrpSpPr>
          <p:cNvPr id="2" name="Group 18"/>
          <p:cNvGrpSpPr>
            <a:grpSpLocks/>
          </p:cNvGrpSpPr>
          <p:nvPr/>
        </p:nvGrpSpPr>
        <p:grpSpPr bwMode="auto">
          <a:xfrm>
            <a:off x="457200" y="2362200"/>
            <a:ext cx="3910013" cy="3109913"/>
            <a:chOff x="684" y="912"/>
            <a:chExt cx="4740" cy="3018"/>
          </a:xfrm>
        </p:grpSpPr>
        <p:sp>
          <p:nvSpPr>
            <p:cNvPr id="35" name="Rectangle 19"/>
            <p:cNvSpPr>
              <a:spLocks noChangeArrowheads="1"/>
            </p:cNvSpPr>
            <p:nvPr/>
          </p:nvSpPr>
          <p:spPr bwMode="auto">
            <a:xfrm>
              <a:off x="708" y="912"/>
              <a:ext cx="4608" cy="2985"/>
            </a:xfrm>
            <a:prstGeom prst="rect">
              <a:avLst/>
            </a:prstGeom>
            <a:solidFill>
              <a:schemeClr val="bg1"/>
            </a:solidFill>
            <a:ln w="9525">
              <a:solidFill>
                <a:schemeClr val="tx1"/>
              </a:solidFill>
              <a:miter lim="800000"/>
              <a:headEnd/>
              <a:tailEnd/>
            </a:ln>
          </p:spPr>
          <p:txBody>
            <a:bodyPr wrap="none" anchor="ctr"/>
            <a:lstStyle/>
            <a:p>
              <a:endParaRPr lang="es-CO"/>
            </a:p>
          </p:txBody>
        </p:sp>
        <p:pic>
          <p:nvPicPr>
            <p:cNvPr id="36" name="Picture 20"/>
            <p:cNvPicPr>
              <a:picLocks noChangeAspect="1" noChangeArrowheads="1"/>
            </p:cNvPicPr>
            <p:nvPr/>
          </p:nvPicPr>
          <p:blipFill>
            <a:blip r:embed="rId3"/>
            <a:srcRect/>
            <a:stretch>
              <a:fillRect/>
            </a:stretch>
          </p:blipFill>
          <p:spPr bwMode="auto">
            <a:xfrm>
              <a:off x="1504" y="993"/>
              <a:ext cx="2873" cy="2894"/>
            </a:xfrm>
            <a:prstGeom prst="rect">
              <a:avLst/>
            </a:prstGeom>
            <a:noFill/>
            <a:ln w="9525">
              <a:noFill/>
              <a:miter lim="800000"/>
              <a:headEnd/>
              <a:tailEnd/>
            </a:ln>
          </p:spPr>
        </p:pic>
        <p:grpSp>
          <p:nvGrpSpPr>
            <p:cNvPr id="3" name="Group 21"/>
            <p:cNvGrpSpPr>
              <a:grpSpLocks/>
            </p:cNvGrpSpPr>
            <p:nvPr/>
          </p:nvGrpSpPr>
          <p:grpSpPr bwMode="auto">
            <a:xfrm>
              <a:off x="2364" y="952"/>
              <a:ext cx="447" cy="404"/>
              <a:chOff x="720" y="384"/>
              <a:chExt cx="672" cy="672"/>
            </a:xfrm>
          </p:grpSpPr>
          <p:sp>
            <p:nvSpPr>
              <p:cNvPr id="48" name="AutoShape 22"/>
              <p:cNvSpPr>
                <a:spLocks noChangeArrowheads="1"/>
              </p:cNvSpPr>
              <p:nvPr/>
            </p:nvSpPr>
            <p:spPr bwMode="auto">
              <a:xfrm>
                <a:off x="720" y="384"/>
                <a:ext cx="672" cy="672"/>
              </a:xfrm>
              <a:prstGeom prst="star32">
                <a:avLst>
                  <a:gd name="adj" fmla="val 37500"/>
                </a:avLst>
              </a:prstGeom>
              <a:solidFill>
                <a:srgbClr val="FFFF00"/>
              </a:solidFill>
              <a:ln w="9525">
                <a:solidFill>
                  <a:schemeClr val="tx1"/>
                </a:solidFill>
                <a:miter lim="800000"/>
                <a:headEnd/>
                <a:tailEnd/>
              </a:ln>
            </p:spPr>
            <p:txBody>
              <a:bodyPr wrap="none" anchor="ctr"/>
              <a:lstStyle/>
              <a:p>
                <a:endParaRPr lang="es-CO"/>
              </a:p>
            </p:txBody>
          </p:sp>
          <p:sp>
            <p:nvSpPr>
              <p:cNvPr id="49" name="Oval 23"/>
              <p:cNvSpPr>
                <a:spLocks noChangeArrowheads="1"/>
              </p:cNvSpPr>
              <p:nvPr/>
            </p:nvSpPr>
            <p:spPr bwMode="auto">
              <a:xfrm>
                <a:off x="816" y="480"/>
                <a:ext cx="480" cy="480"/>
              </a:xfrm>
              <a:prstGeom prst="ellipse">
                <a:avLst/>
              </a:prstGeom>
              <a:solidFill>
                <a:srgbClr val="FFFF00"/>
              </a:solidFill>
              <a:ln w="9525">
                <a:solidFill>
                  <a:schemeClr val="tx1"/>
                </a:solidFill>
                <a:round/>
                <a:headEnd/>
                <a:tailEnd/>
              </a:ln>
            </p:spPr>
            <p:txBody>
              <a:bodyPr wrap="none" anchor="ctr"/>
              <a:lstStyle/>
              <a:p>
                <a:endParaRPr lang="es-CO"/>
              </a:p>
            </p:txBody>
          </p:sp>
        </p:grpSp>
        <p:sp>
          <p:nvSpPr>
            <p:cNvPr id="38" name="Freeform 24"/>
            <p:cNvSpPr>
              <a:spLocks/>
            </p:cNvSpPr>
            <p:nvPr/>
          </p:nvSpPr>
          <p:spPr bwMode="auto">
            <a:xfrm>
              <a:off x="708" y="2183"/>
              <a:ext cx="1646" cy="1717"/>
            </a:xfrm>
            <a:custGeom>
              <a:avLst/>
              <a:gdLst>
                <a:gd name="T0" fmla="*/ 0 w 1766"/>
                <a:gd name="T1" fmla="*/ 0 h 2043"/>
                <a:gd name="T2" fmla="*/ 74 w 1766"/>
                <a:gd name="T3" fmla="*/ 3 h 2043"/>
                <a:gd name="T4" fmla="*/ 136 w 1766"/>
                <a:gd name="T5" fmla="*/ 7 h 2043"/>
                <a:gd name="T6" fmla="*/ 221 w 1766"/>
                <a:gd name="T7" fmla="*/ 8 h 2043"/>
                <a:gd name="T8" fmla="*/ 250 w 1766"/>
                <a:gd name="T9" fmla="*/ 10 h 2043"/>
                <a:gd name="T10" fmla="*/ 292 w 1766"/>
                <a:gd name="T11" fmla="*/ 14 h 2043"/>
                <a:gd name="T12" fmla="*/ 322 w 1766"/>
                <a:gd name="T13" fmla="*/ 18 h 2043"/>
                <a:gd name="T14" fmla="*/ 338 w 1766"/>
                <a:gd name="T15" fmla="*/ 24 h 2043"/>
                <a:gd name="T16" fmla="*/ 346 w 1766"/>
                <a:gd name="T17" fmla="*/ 25 h 2043"/>
                <a:gd name="T18" fmla="*/ 364 w 1766"/>
                <a:gd name="T19" fmla="*/ 36 h 2043"/>
                <a:gd name="T20" fmla="*/ 378 w 1766"/>
                <a:gd name="T21" fmla="*/ 43 h 2043"/>
                <a:gd name="T22" fmla="*/ 386 w 1766"/>
                <a:gd name="T23" fmla="*/ 46 h 2043"/>
                <a:gd name="T24" fmla="*/ 412 w 1766"/>
                <a:gd name="T25" fmla="*/ 59 h 2043"/>
                <a:gd name="T26" fmla="*/ 433 w 1766"/>
                <a:gd name="T27" fmla="*/ 64 h 2043"/>
                <a:gd name="T28" fmla="*/ 440 w 1766"/>
                <a:gd name="T29" fmla="*/ 67 h 2043"/>
                <a:gd name="T30" fmla="*/ 446 w 1766"/>
                <a:gd name="T31" fmla="*/ 70 h 2043"/>
                <a:gd name="T32" fmla="*/ 466 w 1766"/>
                <a:gd name="T33" fmla="*/ 79 h 2043"/>
                <a:gd name="T34" fmla="*/ 473 w 1766"/>
                <a:gd name="T35" fmla="*/ 80 h 2043"/>
                <a:gd name="T36" fmla="*/ 477 w 1766"/>
                <a:gd name="T37" fmla="*/ 82 h 2043"/>
                <a:gd name="T38" fmla="*/ 487 w 1766"/>
                <a:gd name="T39" fmla="*/ 87 h 2043"/>
                <a:gd name="T40" fmla="*/ 491 w 1766"/>
                <a:gd name="T41" fmla="*/ 89 h 2043"/>
                <a:gd name="T42" fmla="*/ 378 w 1766"/>
                <a:gd name="T43" fmla="*/ 89 h 2043"/>
                <a:gd name="T44" fmla="*/ 358 w 1766"/>
                <a:gd name="T45" fmla="*/ 83 h 2043"/>
                <a:gd name="T46" fmla="*/ 336 w 1766"/>
                <a:gd name="T47" fmla="*/ 77 h 2043"/>
                <a:gd name="T48" fmla="*/ 309 w 1766"/>
                <a:gd name="T49" fmla="*/ 64 h 2043"/>
                <a:gd name="T50" fmla="*/ 301 w 1766"/>
                <a:gd name="T51" fmla="*/ 63 h 2043"/>
                <a:gd name="T52" fmla="*/ 284 w 1766"/>
                <a:gd name="T53" fmla="*/ 55 h 2043"/>
                <a:gd name="T54" fmla="*/ 267 w 1766"/>
                <a:gd name="T55" fmla="*/ 47 h 2043"/>
                <a:gd name="T56" fmla="*/ 247 w 1766"/>
                <a:gd name="T57" fmla="*/ 33 h 2043"/>
                <a:gd name="T58" fmla="*/ 239 w 1766"/>
                <a:gd name="T59" fmla="*/ 24 h 2043"/>
                <a:gd name="T60" fmla="*/ 114 w 1766"/>
                <a:gd name="T61" fmla="*/ 16 h 2043"/>
                <a:gd name="T62" fmla="*/ 105 w 1766"/>
                <a:gd name="T63" fmla="*/ 14 h 2043"/>
                <a:gd name="T64" fmla="*/ 0 w 1766"/>
                <a:gd name="T65" fmla="*/ 12 h 2043"/>
                <a:gd name="T66" fmla="*/ 0 w 1766"/>
                <a:gd name="T67" fmla="*/ 0 h 20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6"/>
                <a:gd name="T103" fmla="*/ 0 h 2043"/>
                <a:gd name="T104" fmla="*/ 1766 w 1766"/>
                <a:gd name="T105" fmla="*/ 2043 h 20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6" h="2043">
                  <a:moveTo>
                    <a:pt x="0" y="0"/>
                  </a:moveTo>
                  <a:cubicBezTo>
                    <a:pt x="70" y="5"/>
                    <a:pt x="195" y="2"/>
                    <a:pt x="264" y="48"/>
                  </a:cubicBezTo>
                  <a:cubicBezTo>
                    <a:pt x="295" y="68"/>
                    <a:pt x="443" y="137"/>
                    <a:pt x="480" y="144"/>
                  </a:cubicBezTo>
                  <a:cubicBezTo>
                    <a:pt x="578" y="164"/>
                    <a:pt x="683" y="168"/>
                    <a:pt x="780" y="192"/>
                  </a:cubicBezTo>
                  <a:cubicBezTo>
                    <a:pt x="817" y="201"/>
                    <a:pt x="856" y="207"/>
                    <a:pt x="888" y="228"/>
                  </a:cubicBezTo>
                  <a:cubicBezTo>
                    <a:pt x="936" y="260"/>
                    <a:pt x="984" y="292"/>
                    <a:pt x="1032" y="324"/>
                  </a:cubicBezTo>
                  <a:cubicBezTo>
                    <a:pt x="1071" y="350"/>
                    <a:pt x="1109" y="371"/>
                    <a:pt x="1140" y="408"/>
                  </a:cubicBezTo>
                  <a:cubicBezTo>
                    <a:pt x="1174" y="449"/>
                    <a:pt x="1183" y="502"/>
                    <a:pt x="1200" y="552"/>
                  </a:cubicBezTo>
                  <a:cubicBezTo>
                    <a:pt x="1205" y="566"/>
                    <a:pt x="1218" y="575"/>
                    <a:pt x="1224" y="588"/>
                  </a:cubicBezTo>
                  <a:cubicBezTo>
                    <a:pt x="1259" y="667"/>
                    <a:pt x="1269" y="758"/>
                    <a:pt x="1296" y="840"/>
                  </a:cubicBezTo>
                  <a:cubicBezTo>
                    <a:pt x="1312" y="888"/>
                    <a:pt x="1328" y="936"/>
                    <a:pt x="1344" y="984"/>
                  </a:cubicBezTo>
                  <a:cubicBezTo>
                    <a:pt x="1352" y="1008"/>
                    <a:pt x="1368" y="1056"/>
                    <a:pt x="1368" y="1056"/>
                  </a:cubicBezTo>
                  <a:cubicBezTo>
                    <a:pt x="1378" y="1149"/>
                    <a:pt x="1379" y="1287"/>
                    <a:pt x="1464" y="1344"/>
                  </a:cubicBezTo>
                  <a:cubicBezTo>
                    <a:pt x="1489" y="1420"/>
                    <a:pt x="1477" y="1437"/>
                    <a:pt x="1536" y="1476"/>
                  </a:cubicBezTo>
                  <a:cubicBezTo>
                    <a:pt x="1544" y="1500"/>
                    <a:pt x="1546" y="1527"/>
                    <a:pt x="1560" y="1548"/>
                  </a:cubicBezTo>
                  <a:cubicBezTo>
                    <a:pt x="1568" y="1560"/>
                    <a:pt x="1578" y="1571"/>
                    <a:pt x="1584" y="1584"/>
                  </a:cubicBezTo>
                  <a:cubicBezTo>
                    <a:pt x="1614" y="1652"/>
                    <a:pt x="1632" y="1729"/>
                    <a:pt x="1656" y="1800"/>
                  </a:cubicBezTo>
                  <a:cubicBezTo>
                    <a:pt x="1661" y="1814"/>
                    <a:pt x="1674" y="1823"/>
                    <a:pt x="1680" y="1836"/>
                  </a:cubicBezTo>
                  <a:cubicBezTo>
                    <a:pt x="1686" y="1847"/>
                    <a:pt x="1689" y="1860"/>
                    <a:pt x="1692" y="1872"/>
                  </a:cubicBezTo>
                  <a:cubicBezTo>
                    <a:pt x="1701" y="1908"/>
                    <a:pt x="1707" y="1973"/>
                    <a:pt x="1728" y="2004"/>
                  </a:cubicBezTo>
                  <a:cubicBezTo>
                    <a:pt x="1754" y="2043"/>
                    <a:pt x="1766" y="2040"/>
                    <a:pt x="1740" y="2040"/>
                  </a:cubicBezTo>
                  <a:lnTo>
                    <a:pt x="1344" y="2040"/>
                  </a:lnTo>
                  <a:cubicBezTo>
                    <a:pt x="1329" y="1966"/>
                    <a:pt x="1335" y="1926"/>
                    <a:pt x="1272" y="1884"/>
                  </a:cubicBezTo>
                  <a:cubicBezTo>
                    <a:pt x="1215" y="1798"/>
                    <a:pt x="1244" y="1832"/>
                    <a:pt x="1188" y="1776"/>
                  </a:cubicBezTo>
                  <a:cubicBezTo>
                    <a:pt x="1155" y="1676"/>
                    <a:pt x="1125" y="1576"/>
                    <a:pt x="1092" y="1476"/>
                  </a:cubicBezTo>
                  <a:cubicBezTo>
                    <a:pt x="1087" y="1462"/>
                    <a:pt x="1074" y="1453"/>
                    <a:pt x="1068" y="1440"/>
                  </a:cubicBezTo>
                  <a:cubicBezTo>
                    <a:pt x="1043" y="1384"/>
                    <a:pt x="1028" y="1319"/>
                    <a:pt x="1008" y="1260"/>
                  </a:cubicBezTo>
                  <a:cubicBezTo>
                    <a:pt x="988" y="1201"/>
                    <a:pt x="963" y="1141"/>
                    <a:pt x="948" y="1080"/>
                  </a:cubicBezTo>
                  <a:cubicBezTo>
                    <a:pt x="921" y="973"/>
                    <a:pt x="903" y="863"/>
                    <a:pt x="876" y="756"/>
                  </a:cubicBezTo>
                  <a:cubicBezTo>
                    <a:pt x="874" y="726"/>
                    <a:pt x="878" y="616"/>
                    <a:pt x="852" y="564"/>
                  </a:cubicBezTo>
                  <a:cubicBezTo>
                    <a:pt x="772" y="404"/>
                    <a:pt x="553" y="408"/>
                    <a:pt x="408" y="360"/>
                  </a:cubicBezTo>
                  <a:cubicBezTo>
                    <a:pt x="394" y="355"/>
                    <a:pt x="385" y="342"/>
                    <a:pt x="372" y="336"/>
                  </a:cubicBezTo>
                  <a:cubicBezTo>
                    <a:pt x="285" y="297"/>
                    <a:pt x="76" y="238"/>
                    <a:pt x="0" y="276"/>
                  </a:cubicBezTo>
                  <a:lnTo>
                    <a:pt x="0" y="0"/>
                  </a:lnTo>
                  <a:close/>
                </a:path>
              </a:pathLst>
            </a:custGeom>
            <a:solidFill>
              <a:schemeClr val="accent2"/>
            </a:solidFill>
            <a:ln w="9525">
              <a:solidFill>
                <a:schemeClr val="tx1"/>
              </a:solidFill>
              <a:round/>
              <a:headEnd/>
              <a:tailEnd/>
            </a:ln>
          </p:spPr>
          <p:txBody>
            <a:bodyPr wrap="none" anchor="ctr"/>
            <a:lstStyle/>
            <a:p>
              <a:endParaRPr lang="es-CO"/>
            </a:p>
          </p:txBody>
        </p:sp>
        <p:sp>
          <p:nvSpPr>
            <p:cNvPr id="39" name="Line 25"/>
            <p:cNvSpPr>
              <a:spLocks noChangeShapeType="1"/>
            </p:cNvSpPr>
            <p:nvPr/>
          </p:nvSpPr>
          <p:spPr bwMode="auto">
            <a:xfrm flipH="1">
              <a:off x="3303" y="2727"/>
              <a:ext cx="403" cy="202"/>
            </a:xfrm>
            <a:prstGeom prst="line">
              <a:avLst/>
            </a:prstGeom>
            <a:noFill/>
            <a:ln w="12700">
              <a:solidFill>
                <a:schemeClr val="tx1"/>
              </a:solidFill>
              <a:round/>
              <a:headEnd/>
              <a:tailEnd type="triangle" w="med" len="med"/>
            </a:ln>
          </p:spPr>
          <p:txBody>
            <a:bodyPr wrap="none" anchor="ctr"/>
            <a:lstStyle/>
            <a:p>
              <a:endParaRPr lang="es-CO"/>
            </a:p>
          </p:txBody>
        </p:sp>
        <p:sp>
          <p:nvSpPr>
            <p:cNvPr id="40" name="Line 26"/>
            <p:cNvSpPr>
              <a:spLocks noChangeShapeType="1"/>
            </p:cNvSpPr>
            <p:nvPr/>
          </p:nvSpPr>
          <p:spPr bwMode="auto">
            <a:xfrm flipH="1">
              <a:off x="3080" y="1719"/>
              <a:ext cx="358" cy="161"/>
            </a:xfrm>
            <a:prstGeom prst="line">
              <a:avLst/>
            </a:prstGeom>
            <a:noFill/>
            <a:ln w="9525">
              <a:solidFill>
                <a:schemeClr val="tx1"/>
              </a:solidFill>
              <a:round/>
              <a:headEnd/>
              <a:tailEnd type="triangle" w="med" len="med"/>
            </a:ln>
          </p:spPr>
          <p:txBody>
            <a:bodyPr wrap="none" anchor="ctr"/>
            <a:lstStyle/>
            <a:p>
              <a:endParaRPr lang="es-CO"/>
            </a:p>
          </p:txBody>
        </p:sp>
        <p:sp>
          <p:nvSpPr>
            <p:cNvPr id="41" name="Freeform 27"/>
            <p:cNvSpPr>
              <a:spLocks/>
            </p:cNvSpPr>
            <p:nvPr/>
          </p:nvSpPr>
          <p:spPr bwMode="auto">
            <a:xfrm>
              <a:off x="1692" y="952"/>
              <a:ext cx="2037" cy="374"/>
            </a:xfrm>
            <a:custGeom>
              <a:avLst/>
              <a:gdLst>
                <a:gd name="T0" fmla="*/ 15 w 2184"/>
                <a:gd name="T1" fmla="*/ 6 h 444"/>
                <a:gd name="T2" fmla="*/ 41 w 2184"/>
                <a:gd name="T3" fmla="*/ 3 h 444"/>
                <a:gd name="T4" fmla="*/ 62 w 2184"/>
                <a:gd name="T5" fmla="*/ 3 h 444"/>
                <a:gd name="T6" fmla="*/ 114 w 2184"/>
                <a:gd name="T7" fmla="*/ 3 h 444"/>
                <a:gd name="T8" fmla="*/ 132 w 2184"/>
                <a:gd name="T9" fmla="*/ 5 h 444"/>
                <a:gd name="T10" fmla="*/ 212 w 2184"/>
                <a:gd name="T11" fmla="*/ 3 h 444"/>
                <a:gd name="T12" fmla="*/ 270 w 2184"/>
                <a:gd name="T13" fmla="*/ 3 h 444"/>
                <a:gd name="T14" fmla="*/ 331 w 2184"/>
                <a:gd name="T15" fmla="*/ 3 h 444"/>
                <a:gd name="T16" fmla="*/ 380 w 2184"/>
                <a:gd name="T17" fmla="*/ 3 h 444"/>
                <a:gd name="T18" fmla="*/ 422 w 2184"/>
                <a:gd name="T19" fmla="*/ 3 h 444"/>
                <a:gd name="T20" fmla="*/ 441 w 2184"/>
                <a:gd name="T21" fmla="*/ 3 h 444"/>
                <a:gd name="T22" fmla="*/ 472 w 2184"/>
                <a:gd name="T23" fmla="*/ 3 h 444"/>
                <a:gd name="T24" fmla="*/ 493 w 2184"/>
                <a:gd name="T25" fmla="*/ 0 h 444"/>
                <a:gd name="T26" fmla="*/ 540 w 2184"/>
                <a:gd name="T27" fmla="*/ 3 h 444"/>
                <a:gd name="T28" fmla="*/ 551 w 2184"/>
                <a:gd name="T29" fmla="*/ 3 h 444"/>
                <a:gd name="T30" fmla="*/ 624 w 2184"/>
                <a:gd name="T31" fmla="*/ 3 h 444"/>
                <a:gd name="T32" fmla="*/ 620 w 2184"/>
                <a:gd name="T33" fmla="*/ 7 h 444"/>
                <a:gd name="T34" fmla="*/ 609 w 2184"/>
                <a:gd name="T35" fmla="*/ 8 h 444"/>
                <a:gd name="T36" fmla="*/ 606 w 2184"/>
                <a:gd name="T37" fmla="*/ 10 h 444"/>
                <a:gd name="T38" fmla="*/ 585 w 2184"/>
                <a:gd name="T39" fmla="*/ 13 h 444"/>
                <a:gd name="T40" fmla="*/ 575 w 2184"/>
                <a:gd name="T41" fmla="*/ 14 h 444"/>
                <a:gd name="T42" fmla="*/ 555 w 2184"/>
                <a:gd name="T43" fmla="*/ 15 h 444"/>
                <a:gd name="T44" fmla="*/ 506 w 2184"/>
                <a:gd name="T45" fmla="*/ 17 h 444"/>
                <a:gd name="T46" fmla="*/ 469 w 2184"/>
                <a:gd name="T47" fmla="*/ 17 h 444"/>
                <a:gd name="T48" fmla="*/ 428 w 2184"/>
                <a:gd name="T49" fmla="*/ 19 h 444"/>
                <a:gd name="T50" fmla="*/ 407 w 2184"/>
                <a:gd name="T51" fmla="*/ 17 h 444"/>
                <a:gd name="T52" fmla="*/ 396 w 2184"/>
                <a:gd name="T53" fmla="*/ 17 h 444"/>
                <a:gd name="T54" fmla="*/ 298 w 2184"/>
                <a:gd name="T55" fmla="*/ 17 h 444"/>
                <a:gd name="T56" fmla="*/ 287 w 2184"/>
                <a:gd name="T57" fmla="*/ 16 h 444"/>
                <a:gd name="T58" fmla="*/ 270 w 2184"/>
                <a:gd name="T59" fmla="*/ 15 h 444"/>
                <a:gd name="T60" fmla="*/ 182 w 2184"/>
                <a:gd name="T61" fmla="*/ 19 h 444"/>
                <a:gd name="T62" fmla="*/ 141 w 2184"/>
                <a:gd name="T63" fmla="*/ 20 h 444"/>
                <a:gd name="T64" fmla="*/ 51 w 2184"/>
                <a:gd name="T65" fmla="*/ 17 h 444"/>
                <a:gd name="T66" fmla="*/ 31 w 2184"/>
                <a:gd name="T67" fmla="*/ 17 h 444"/>
                <a:gd name="T68" fmla="*/ 20 w 2184"/>
                <a:gd name="T69" fmla="*/ 16 h 444"/>
                <a:gd name="T70" fmla="*/ 7 w 2184"/>
                <a:gd name="T71" fmla="*/ 12 h 444"/>
                <a:gd name="T72" fmla="*/ 0 w 2184"/>
                <a:gd name="T73" fmla="*/ 8 h 444"/>
                <a:gd name="T74" fmla="*/ 7 w 2184"/>
                <a:gd name="T75" fmla="*/ 7 h 444"/>
                <a:gd name="T76" fmla="*/ 15 w 2184"/>
                <a:gd name="T77" fmla="*/ 6 h 4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84"/>
                <a:gd name="T118" fmla="*/ 0 h 444"/>
                <a:gd name="T119" fmla="*/ 2184 w 2184"/>
                <a:gd name="T120" fmla="*/ 444 h 4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84" h="444">
                  <a:moveTo>
                    <a:pt x="48" y="121"/>
                  </a:moveTo>
                  <a:cubicBezTo>
                    <a:pt x="152" y="92"/>
                    <a:pt x="39" y="128"/>
                    <a:pt x="144" y="81"/>
                  </a:cubicBezTo>
                  <a:cubicBezTo>
                    <a:pt x="167" y="71"/>
                    <a:pt x="216" y="54"/>
                    <a:pt x="216" y="54"/>
                  </a:cubicBezTo>
                  <a:cubicBezTo>
                    <a:pt x="306" y="63"/>
                    <a:pt x="327" y="57"/>
                    <a:pt x="396" y="81"/>
                  </a:cubicBezTo>
                  <a:cubicBezTo>
                    <a:pt x="420" y="89"/>
                    <a:pt x="468" y="108"/>
                    <a:pt x="468" y="108"/>
                  </a:cubicBezTo>
                  <a:cubicBezTo>
                    <a:pt x="564" y="94"/>
                    <a:pt x="649" y="58"/>
                    <a:pt x="744" y="40"/>
                  </a:cubicBezTo>
                  <a:cubicBezTo>
                    <a:pt x="812" y="45"/>
                    <a:pt x="880" y="54"/>
                    <a:pt x="948" y="54"/>
                  </a:cubicBezTo>
                  <a:cubicBezTo>
                    <a:pt x="1052" y="54"/>
                    <a:pt x="1068" y="40"/>
                    <a:pt x="1164" y="67"/>
                  </a:cubicBezTo>
                  <a:cubicBezTo>
                    <a:pt x="1221" y="56"/>
                    <a:pt x="1277" y="47"/>
                    <a:pt x="1332" y="27"/>
                  </a:cubicBezTo>
                  <a:cubicBezTo>
                    <a:pt x="1400" y="37"/>
                    <a:pt x="1419" y="35"/>
                    <a:pt x="1476" y="54"/>
                  </a:cubicBezTo>
                  <a:cubicBezTo>
                    <a:pt x="1500" y="62"/>
                    <a:pt x="1548" y="81"/>
                    <a:pt x="1548" y="81"/>
                  </a:cubicBezTo>
                  <a:cubicBezTo>
                    <a:pt x="1568" y="77"/>
                    <a:pt x="1631" y="70"/>
                    <a:pt x="1656" y="54"/>
                  </a:cubicBezTo>
                  <a:cubicBezTo>
                    <a:pt x="1681" y="38"/>
                    <a:pt x="1728" y="0"/>
                    <a:pt x="1728" y="0"/>
                  </a:cubicBezTo>
                  <a:cubicBezTo>
                    <a:pt x="1849" y="17"/>
                    <a:pt x="1793" y="2"/>
                    <a:pt x="1896" y="40"/>
                  </a:cubicBezTo>
                  <a:cubicBezTo>
                    <a:pt x="1908" y="45"/>
                    <a:pt x="1932" y="54"/>
                    <a:pt x="1932" y="54"/>
                  </a:cubicBezTo>
                  <a:cubicBezTo>
                    <a:pt x="2058" y="34"/>
                    <a:pt x="2040" y="26"/>
                    <a:pt x="2184" y="40"/>
                  </a:cubicBezTo>
                  <a:cubicBezTo>
                    <a:pt x="2180" y="81"/>
                    <a:pt x="2184" y="123"/>
                    <a:pt x="2172" y="161"/>
                  </a:cubicBezTo>
                  <a:cubicBezTo>
                    <a:pt x="2167" y="177"/>
                    <a:pt x="2145" y="176"/>
                    <a:pt x="2136" y="188"/>
                  </a:cubicBezTo>
                  <a:cubicBezTo>
                    <a:pt x="2128" y="200"/>
                    <a:pt x="2133" y="219"/>
                    <a:pt x="2124" y="229"/>
                  </a:cubicBezTo>
                  <a:cubicBezTo>
                    <a:pt x="2104" y="251"/>
                    <a:pt x="2076" y="265"/>
                    <a:pt x="2052" y="283"/>
                  </a:cubicBezTo>
                  <a:cubicBezTo>
                    <a:pt x="2040" y="292"/>
                    <a:pt x="2028" y="300"/>
                    <a:pt x="2016" y="309"/>
                  </a:cubicBezTo>
                  <a:cubicBezTo>
                    <a:pt x="1995" y="325"/>
                    <a:pt x="1944" y="336"/>
                    <a:pt x="1944" y="336"/>
                  </a:cubicBezTo>
                  <a:cubicBezTo>
                    <a:pt x="1813" y="327"/>
                    <a:pt x="1875" y="330"/>
                    <a:pt x="1776" y="360"/>
                  </a:cubicBezTo>
                  <a:cubicBezTo>
                    <a:pt x="1591" y="416"/>
                    <a:pt x="1758" y="327"/>
                    <a:pt x="1644" y="384"/>
                  </a:cubicBezTo>
                  <a:cubicBezTo>
                    <a:pt x="1621" y="395"/>
                    <a:pt x="1500" y="417"/>
                    <a:pt x="1500" y="417"/>
                  </a:cubicBezTo>
                  <a:cubicBezTo>
                    <a:pt x="1476" y="408"/>
                    <a:pt x="1452" y="399"/>
                    <a:pt x="1428" y="390"/>
                  </a:cubicBezTo>
                  <a:cubicBezTo>
                    <a:pt x="1416" y="386"/>
                    <a:pt x="1392" y="377"/>
                    <a:pt x="1392" y="377"/>
                  </a:cubicBezTo>
                  <a:cubicBezTo>
                    <a:pt x="1275" y="385"/>
                    <a:pt x="1160" y="403"/>
                    <a:pt x="1044" y="377"/>
                  </a:cubicBezTo>
                  <a:cubicBezTo>
                    <a:pt x="1030" y="373"/>
                    <a:pt x="1022" y="355"/>
                    <a:pt x="1008" y="350"/>
                  </a:cubicBezTo>
                  <a:cubicBezTo>
                    <a:pt x="989" y="342"/>
                    <a:pt x="968" y="341"/>
                    <a:pt x="948" y="336"/>
                  </a:cubicBezTo>
                  <a:cubicBezTo>
                    <a:pt x="841" y="353"/>
                    <a:pt x="741" y="394"/>
                    <a:pt x="636" y="417"/>
                  </a:cubicBezTo>
                  <a:cubicBezTo>
                    <a:pt x="588" y="428"/>
                    <a:pt x="492" y="444"/>
                    <a:pt x="492" y="444"/>
                  </a:cubicBezTo>
                  <a:cubicBezTo>
                    <a:pt x="382" y="435"/>
                    <a:pt x="285" y="419"/>
                    <a:pt x="180" y="390"/>
                  </a:cubicBezTo>
                  <a:cubicBezTo>
                    <a:pt x="155" y="383"/>
                    <a:pt x="132" y="372"/>
                    <a:pt x="108" y="363"/>
                  </a:cubicBezTo>
                  <a:cubicBezTo>
                    <a:pt x="96" y="359"/>
                    <a:pt x="72" y="350"/>
                    <a:pt x="72" y="350"/>
                  </a:cubicBezTo>
                  <a:cubicBezTo>
                    <a:pt x="56" y="323"/>
                    <a:pt x="33" y="299"/>
                    <a:pt x="24" y="269"/>
                  </a:cubicBezTo>
                  <a:cubicBezTo>
                    <a:pt x="16" y="242"/>
                    <a:pt x="0" y="188"/>
                    <a:pt x="0" y="188"/>
                  </a:cubicBezTo>
                  <a:cubicBezTo>
                    <a:pt x="8" y="175"/>
                    <a:pt x="13" y="158"/>
                    <a:pt x="24" y="148"/>
                  </a:cubicBezTo>
                  <a:cubicBezTo>
                    <a:pt x="55" y="120"/>
                    <a:pt x="74" y="150"/>
                    <a:pt x="48" y="121"/>
                  </a:cubicBezTo>
                  <a:close/>
                </a:path>
              </a:pathLst>
            </a:custGeom>
            <a:gradFill rotWithShape="0">
              <a:gsLst>
                <a:gs pos="0">
                  <a:srgbClr val="CCFFFF"/>
                </a:gs>
                <a:gs pos="100000">
                  <a:srgbClr val="5E7676"/>
                </a:gs>
              </a:gsLst>
              <a:lin ang="5400000" scaled="1"/>
            </a:gradFill>
            <a:ln w="9525">
              <a:noFill/>
              <a:round/>
              <a:headEnd/>
              <a:tailEnd/>
            </a:ln>
          </p:spPr>
          <p:txBody>
            <a:bodyPr wrap="none" anchor="ctr"/>
            <a:lstStyle/>
            <a:p>
              <a:endParaRPr lang="es-CO"/>
            </a:p>
          </p:txBody>
        </p:sp>
        <p:sp>
          <p:nvSpPr>
            <p:cNvPr id="42" name="Text Box 28"/>
            <p:cNvSpPr txBox="1">
              <a:spLocks noChangeArrowheads="1"/>
            </p:cNvSpPr>
            <p:nvPr/>
          </p:nvSpPr>
          <p:spPr bwMode="auto">
            <a:xfrm>
              <a:off x="684" y="3549"/>
              <a:ext cx="1226" cy="296"/>
            </a:xfrm>
            <a:prstGeom prst="rect">
              <a:avLst/>
            </a:prstGeom>
            <a:noFill/>
            <a:ln w="9525">
              <a:noFill/>
              <a:miter lim="800000"/>
              <a:headEnd/>
              <a:tailEnd/>
            </a:ln>
          </p:spPr>
          <p:txBody>
            <a:bodyPr wrap="none">
              <a:spAutoFit/>
            </a:bodyPr>
            <a:lstStyle/>
            <a:p>
              <a:r>
                <a:rPr lang="es-ES_tradnl" sz="1400" b="1">
                  <a:latin typeface="Arial Rounded MT Bold" pitchFamily="34" charset="0"/>
                </a:rPr>
                <a:t>Quebrada</a:t>
              </a:r>
              <a:endParaRPr lang="es-ES_tradnl" sz="2800"/>
            </a:p>
          </p:txBody>
        </p:sp>
        <p:sp>
          <p:nvSpPr>
            <p:cNvPr id="43" name="Text Box 29"/>
            <p:cNvSpPr txBox="1">
              <a:spLocks noChangeArrowheads="1"/>
            </p:cNvSpPr>
            <p:nvPr/>
          </p:nvSpPr>
          <p:spPr bwMode="auto">
            <a:xfrm>
              <a:off x="3663" y="1185"/>
              <a:ext cx="1740" cy="326"/>
            </a:xfrm>
            <a:prstGeom prst="rect">
              <a:avLst/>
            </a:prstGeom>
            <a:noFill/>
            <a:ln w="9525">
              <a:noFill/>
              <a:miter lim="800000"/>
              <a:headEnd/>
              <a:tailEnd/>
            </a:ln>
          </p:spPr>
          <p:txBody>
            <a:bodyPr wrap="none">
              <a:spAutoFit/>
            </a:bodyPr>
            <a:lstStyle/>
            <a:p>
              <a:r>
                <a:rPr lang="es-ES_tradnl" sz="1600" b="1">
                  <a:solidFill>
                    <a:schemeClr val="accent2"/>
                  </a:solidFill>
                  <a:latin typeface="Arial Rounded MT Bold" pitchFamily="34" charset="0"/>
                </a:rPr>
                <a:t>ALIVIADERO</a:t>
              </a:r>
              <a:endParaRPr lang="es-ES_tradnl" sz="2800"/>
            </a:p>
          </p:txBody>
        </p:sp>
        <p:sp>
          <p:nvSpPr>
            <p:cNvPr id="44" name="Text Box 30"/>
            <p:cNvSpPr txBox="1">
              <a:spLocks noChangeArrowheads="1"/>
            </p:cNvSpPr>
            <p:nvPr/>
          </p:nvSpPr>
          <p:spPr bwMode="auto">
            <a:xfrm>
              <a:off x="3149" y="1525"/>
              <a:ext cx="1922" cy="564"/>
            </a:xfrm>
            <a:prstGeom prst="rect">
              <a:avLst/>
            </a:prstGeom>
            <a:noFill/>
            <a:ln w="9525">
              <a:noFill/>
              <a:miter lim="800000"/>
              <a:headEnd/>
              <a:tailEnd/>
            </a:ln>
          </p:spPr>
          <p:txBody>
            <a:bodyPr wrap="none">
              <a:spAutoFit/>
            </a:bodyPr>
            <a:lstStyle/>
            <a:p>
              <a:pPr algn="ctr"/>
              <a:r>
                <a:rPr lang="es-ES_tradnl" sz="1600" b="1">
                  <a:latin typeface="Arial Rounded MT Bold" pitchFamily="34" charset="0"/>
                </a:rPr>
                <a:t>Alcantarillado </a:t>
              </a:r>
            </a:p>
            <a:p>
              <a:pPr algn="ctr"/>
              <a:r>
                <a:rPr lang="es-ES_tradnl" sz="1600" b="1">
                  <a:latin typeface="Arial Rounded MT Bold" pitchFamily="34" charset="0"/>
                </a:rPr>
                <a:t>combinado</a:t>
              </a:r>
              <a:endParaRPr lang="es-ES_tradnl" sz="2600" b="1">
                <a:latin typeface="Arial Rounded MT Bold" pitchFamily="34" charset="0"/>
              </a:endParaRPr>
            </a:p>
          </p:txBody>
        </p:sp>
        <p:sp>
          <p:nvSpPr>
            <p:cNvPr id="45" name="Text Box 31"/>
            <p:cNvSpPr txBox="1">
              <a:spLocks noChangeArrowheads="1"/>
            </p:cNvSpPr>
            <p:nvPr/>
          </p:nvSpPr>
          <p:spPr bwMode="auto">
            <a:xfrm>
              <a:off x="4329" y="3427"/>
              <a:ext cx="1095" cy="503"/>
            </a:xfrm>
            <a:prstGeom prst="rect">
              <a:avLst/>
            </a:prstGeom>
            <a:noFill/>
            <a:ln w="9525">
              <a:noFill/>
              <a:miter lim="800000"/>
              <a:headEnd/>
              <a:tailEnd/>
            </a:ln>
          </p:spPr>
          <p:txBody>
            <a:bodyPr wrap="none">
              <a:spAutoFit/>
            </a:bodyPr>
            <a:lstStyle/>
            <a:p>
              <a:r>
                <a:rPr lang="es-ES_tradnl" sz="1400" b="1">
                  <a:latin typeface="Arial Rounded MT Bold" pitchFamily="34" charset="0"/>
                </a:rPr>
                <a:t>Colector</a:t>
              </a:r>
            </a:p>
            <a:p>
              <a:r>
                <a:rPr lang="es-ES_tradnl" sz="1400" b="1">
                  <a:latin typeface="Arial Rounded MT Bold" pitchFamily="34" charset="0"/>
                </a:rPr>
                <a:t>    A.R.</a:t>
              </a:r>
              <a:endParaRPr lang="es-ES_tradnl" sz="2600" b="1">
                <a:latin typeface="Arial Rounded MT Bold" pitchFamily="34" charset="0"/>
              </a:endParaRPr>
            </a:p>
          </p:txBody>
        </p:sp>
        <p:sp>
          <p:nvSpPr>
            <p:cNvPr id="46" name="Line 32"/>
            <p:cNvSpPr>
              <a:spLocks noChangeShapeType="1"/>
            </p:cNvSpPr>
            <p:nvPr/>
          </p:nvSpPr>
          <p:spPr bwMode="auto">
            <a:xfrm flipH="1">
              <a:off x="3919" y="3476"/>
              <a:ext cx="419" cy="120"/>
            </a:xfrm>
            <a:prstGeom prst="line">
              <a:avLst/>
            </a:prstGeom>
            <a:noFill/>
            <a:ln w="9525">
              <a:solidFill>
                <a:schemeClr val="tx1"/>
              </a:solidFill>
              <a:round/>
              <a:headEnd/>
              <a:tailEnd type="triangle" w="med" len="med"/>
            </a:ln>
          </p:spPr>
          <p:txBody>
            <a:bodyPr wrap="none" anchor="ctr"/>
            <a:lstStyle/>
            <a:p>
              <a:endParaRPr lang="es-CO"/>
            </a:p>
          </p:txBody>
        </p:sp>
        <p:sp>
          <p:nvSpPr>
            <p:cNvPr id="47" name="Text Box 33"/>
            <p:cNvSpPr txBox="1">
              <a:spLocks noChangeArrowheads="1"/>
            </p:cNvSpPr>
            <p:nvPr/>
          </p:nvSpPr>
          <p:spPr bwMode="auto">
            <a:xfrm>
              <a:off x="3697" y="2651"/>
              <a:ext cx="1415" cy="327"/>
            </a:xfrm>
            <a:prstGeom prst="rect">
              <a:avLst/>
            </a:prstGeom>
            <a:noFill/>
            <a:ln w="9525">
              <a:noFill/>
              <a:miter lim="800000"/>
              <a:headEnd/>
              <a:tailEnd/>
            </a:ln>
          </p:spPr>
          <p:txBody>
            <a:bodyPr wrap="none">
              <a:spAutoFit/>
            </a:bodyPr>
            <a:lstStyle/>
            <a:p>
              <a:r>
                <a:rPr lang="es-ES_tradnl" sz="1600" b="1" dirty="0">
                  <a:latin typeface="Arial Rounded MT Bold" pitchFamily="34" charset="0"/>
                </a:rPr>
                <a:t>Aliviadero</a:t>
              </a:r>
              <a:endParaRPr lang="es-ES_tradnl" sz="2600" b="1" dirty="0">
                <a:latin typeface="Arial Rounded MT Bold" pitchFamily="34" charset="0"/>
              </a:endParaRPr>
            </a:p>
          </p:txBody>
        </p:sp>
      </p:grpSp>
      <p:pic>
        <p:nvPicPr>
          <p:cNvPr id="50" name="Picture 36"/>
          <p:cNvPicPr>
            <a:picLocks noChangeAspect="1" noChangeArrowheads="1"/>
          </p:cNvPicPr>
          <p:nvPr/>
        </p:nvPicPr>
        <p:blipFill>
          <a:blip r:embed="rId4"/>
          <a:srcRect/>
          <a:stretch>
            <a:fillRect/>
          </a:stretch>
        </p:blipFill>
        <p:spPr bwMode="auto">
          <a:xfrm>
            <a:off x="4724400" y="2362200"/>
            <a:ext cx="3852863" cy="30940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699"/>
            <a:ext cx="7715250" cy="4257675"/>
          </a:xfrm>
        </p:spPr>
        <p:txBody>
          <a:bodyPr/>
          <a:lstStyle/>
          <a:p>
            <a:pPr algn="l">
              <a:defRPr/>
            </a:pPr>
            <a:r>
              <a:rPr lang="es-ES" dirty="0" smtClean="0">
                <a:latin typeface="Arial" pitchFamily="34" charset="0"/>
                <a:ea typeface="Times New Roman" pitchFamily="18" charset="0"/>
                <a:cs typeface="Arial" pitchFamily="34" charset="0"/>
              </a:rPr>
              <a:t/>
            </a:r>
            <a:br>
              <a:rPr lang="es-ES" dirty="0" smtClean="0">
                <a:latin typeface="Arial" pitchFamily="34" charset="0"/>
                <a:ea typeface="Times New Roman" pitchFamily="18" charset="0"/>
                <a:cs typeface="Arial" pitchFamily="34"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pPr marL="342900" lvl="1" indent="-342900"/>
            <a:r>
              <a:rPr lang="es-ES" sz="1900" dirty="0" smtClean="0">
                <a:solidFill>
                  <a:srgbClr val="007934"/>
                </a:solidFill>
                <a:effectLst>
                  <a:outerShdw blurRad="38100" dist="38100" dir="2700000" algn="tl">
                    <a:srgbClr val="C0C0C0"/>
                  </a:outerShdw>
                </a:effectLst>
                <a:latin typeface="Arial" pitchFamily="34" charset="0"/>
                <a:cs typeface="Arial" pitchFamily="34" charset="0"/>
              </a:rPr>
              <a:t>4.2. Sistema de alcantarillado</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4.</a:t>
            </a:r>
            <a:r>
              <a:rPr lang="es-ES" dirty="0" smtClean="0">
                <a:effectLst>
                  <a:outerShdw blurRad="38100" dist="38100" dir="2700000" algn="tl">
                    <a:srgbClr val="C0C0C0"/>
                  </a:outerShdw>
                </a:effectLst>
                <a:latin typeface="Arial" pitchFamily="34" charset="0"/>
                <a:cs typeface="Arial" pitchFamily="34" charset="0"/>
              </a:rPr>
              <a:t> MODELO DIGITAL DE REDES</a:t>
            </a:r>
          </a:p>
        </p:txBody>
      </p:sp>
      <p:sp>
        <p:nvSpPr>
          <p:cNvPr id="10" name="9 Rectángulo"/>
          <p:cNvSpPr/>
          <p:nvPr/>
        </p:nvSpPr>
        <p:spPr>
          <a:xfrm>
            <a:off x="762000" y="1924049"/>
            <a:ext cx="7753350" cy="4191917"/>
          </a:xfrm>
          <a:prstGeom prst="rect">
            <a:avLst/>
          </a:prstGeom>
        </p:spPr>
        <p:txBody>
          <a:bodyPr wrap="square">
            <a:spAutoFit/>
          </a:bodyPr>
          <a:lstStyle/>
          <a:p>
            <a:pPr algn="ctr">
              <a:spcBef>
                <a:spcPct val="30000"/>
              </a:spcBef>
              <a:spcAft>
                <a:spcPct val="30000"/>
              </a:spcAft>
              <a:defRPr/>
            </a:pPr>
            <a:r>
              <a:rPr lang="es-ES_tradnl" b="1" dirty="0" smtClean="0">
                <a:solidFill>
                  <a:srgbClr val="007934"/>
                </a:solidFill>
                <a:latin typeface="Arial" charset="0"/>
                <a:ea typeface="Times New Roman" pitchFamily="18" charset="0"/>
                <a:cs typeface="Arial" charset="0"/>
              </a:rPr>
              <a:t>REDES DE COLECCIÓN Y TRANSPORTE DE AGUAS RESIDUALES</a:t>
            </a:r>
          </a:p>
          <a:p>
            <a:pPr algn="just">
              <a:lnSpc>
                <a:spcPct val="90000"/>
              </a:lnSpc>
              <a:spcBef>
                <a:spcPct val="30000"/>
              </a:spcBef>
              <a:spcAft>
                <a:spcPct val="30000"/>
              </a:spcAft>
              <a:defRPr/>
            </a:pPr>
            <a:r>
              <a:rPr lang="es-ES_tradnl" dirty="0" smtClean="0">
                <a:solidFill>
                  <a:srgbClr val="007934"/>
                </a:solidFill>
                <a:latin typeface="Arial" charset="0"/>
                <a:ea typeface="Times New Roman" pitchFamily="18" charset="0"/>
                <a:cs typeface="Arial" charset="0"/>
              </a:rPr>
              <a:t>Son redes de mayor diámetro que recogen las descargas de aguas residuales de las redes secundarias para transportarlas a las plantas de tratamiento.  Las redes de transporte son:</a:t>
            </a:r>
          </a:p>
          <a:p>
            <a:pPr algn="just">
              <a:lnSpc>
                <a:spcPct val="90000"/>
              </a:lnSpc>
              <a:spcBef>
                <a:spcPct val="30000"/>
              </a:spcBef>
              <a:spcAft>
                <a:spcPct val="30000"/>
              </a:spcAft>
              <a:defRPr/>
            </a:pPr>
            <a:r>
              <a:rPr lang="es-ES_tradnl" dirty="0" smtClean="0">
                <a:solidFill>
                  <a:srgbClr val="007934"/>
                </a:solidFill>
                <a:latin typeface="Arial" charset="0"/>
                <a:ea typeface="Times New Roman" pitchFamily="18" charset="0"/>
                <a:cs typeface="Arial" charset="0"/>
              </a:rPr>
              <a:t>Colectores</a:t>
            </a:r>
          </a:p>
          <a:p>
            <a:pPr algn="just">
              <a:lnSpc>
                <a:spcPct val="90000"/>
              </a:lnSpc>
              <a:spcBef>
                <a:spcPct val="30000"/>
              </a:spcBef>
              <a:spcAft>
                <a:spcPct val="30000"/>
              </a:spcAft>
              <a:defRPr/>
            </a:pPr>
            <a:r>
              <a:rPr lang="es-ES_tradnl" dirty="0" smtClean="0">
                <a:solidFill>
                  <a:srgbClr val="007934"/>
                </a:solidFill>
                <a:latin typeface="Arial" charset="0"/>
                <a:ea typeface="Times New Roman" pitchFamily="18" charset="0"/>
                <a:cs typeface="Arial" charset="0"/>
              </a:rPr>
              <a:t>Son alcantarillados generalmente de tipo residual que se construyen paralelos a las quebradas para colectar las descargas de los alcantarillados de aguas residuales o de los alcantarillados combinados después de los aliviaderos.</a:t>
            </a:r>
          </a:p>
          <a:p>
            <a:pPr algn="just">
              <a:lnSpc>
                <a:spcPct val="90000"/>
              </a:lnSpc>
              <a:spcBef>
                <a:spcPct val="30000"/>
              </a:spcBef>
              <a:spcAft>
                <a:spcPct val="30000"/>
              </a:spcAft>
              <a:defRPr/>
            </a:pPr>
            <a:r>
              <a:rPr lang="es-ES_tradnl" dirty="0" smtClean="0">
                <a:solidFill>
                  <a:srgbClr val="007934"/>
                </a:solidFill>
                <a:latin typeface="Arial" charset="0"/>
                <a:ea typeface="Times New Roman" pitchFamily="18" charset="0"/>
                <a:cs typeface="Arial" charset="0"/>
              </a:rPr>
              <a:t>Interceptores</a:t>
            </a:r>
          </a:p>
          <a:p>
            <a:pPr algn="just">
              <a:lnSpc>
                <a:spcPct val="90000"/>
              </a:lnSpc>
              <a:spcBef>
                <a:spcPct val="30000"/>
              </a:spcBef>
              <a:spcAft>
                <a:spcPct val="30000"/>
              </a:spcAft>
              <a:defRPr/>
            </a:pPr>
            <a:r>
              <a:rPr lang="es-ES_tradnl" dirty="0" smtClean="0">
                <a:solidFill>
                  <a:srgbClr val="007934"/>
                </a:solidFill>
                <a:latin typeface="Arial" charset="0"/>
                <a:ea typeface="Times New Roman" pitchFamily="18" charset="0"/>
                <a:cs typeface="Arial" charset="0"/>
              </a:rPr>
              <a:t>Son alcantarillados de gran diámetro construidos paralelos al río o a quebradas principales para colectar y transportar las aguas de los colectores hasta la planta de tratamiento</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699"/>
            <a:ext cx="7715250" cy="4257675"/>
          </a:xfrm>
        </p:spPr>
        <p:txBody>
          <a:bodyPr/>
          <a:lstStyle/>
          <a:p>
            <a:pPr algn="l">
              <a:defRPr/>
            </a:pPr>
            <a:r>
              <a:rPr lang="es-ES" dirty="0" smtClean="0">
                <a:latin typeface="Arial" pitchFamily="34" charset="0"/>
                <a:ea typeface="Times New Roman" pitchFamily="18" charset="0"/>
                <a:cs typeface="Arial" pitchFamily="34" charset="0"/>
              </a:rPr>
              <a:t/>
            </a:r>
            <a:br>
              <a:rPr lang="es-ES" dirty="0" smtClean="0">
                <a:latin typeface="Arial" pitchFamily="34" charset="0"/>
                <a:ea typeface="Times New Roman" pitchFamily="18" charset="0"/>
                <a:cs typeface="Arial" pitchFamily="34"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pPr marL="342900" lvl="1" indent="-342900"/>
            <a:r>
              <a:rPr lang="es-ES" sz="1900" dirty="0" smtClean="0">
                <a:solidFill>
                  <a:srgbClr val="007934"/>
                </a:solidFill>
                <a:effectLst>
                  <a:outerShdw blurRad="38100" dist="38100" dir="2700000" algn="tl">
                    <a:srgbClr val="C0C0C0"/>
                  </a:outerShdw>
                </a:effectLst>
                <a:latin typeface="Arial" pitchFamily="34" charset="0"/>
                <a:cs typeface="Arial" pitchFamily="34" charset="0"/>
              </a:rPr>
              <a:t>4.2. Sistema de alcantarillado</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4.</a:t>
            </a:r>
            <a:r>
              <a:rPr lang="es-ES" dirty="0" smtClean="0">
                <a:effectLst>
                  <a:outerShdw blurRad="38100" dist="38100" dir="2700000" algn="tl">
                    <a:srgbClr val="C0C0C0"/>
                  </a:outerShdw>
                </a:effectLst>
                <a:latin typeface="Arial" pitchFamily="34" charset="0"/>
                <a:cs typeface="Arial" pitchFamily="34" charset="0"/>
              </a:rPr>
              <a:t> MODELO DIGITAL DE REDES</a:t>
            </a:r>
          </a:p>
        </p:txBody>
      </p:sp>
      <p:pic>
        <p:nvPicPr>
          <p:cNvPr id="10" name="Picture 2"/>
          <p:cNvPicPr>
            <a:picLocks noChangeAspect="1" noChangeArrowheads="1"/>
          </p:cNvPicPr>
          <p:nvPr/>
        </p:nvPicPr>
        <p:blipFill>
          <a:blip r:embed="rId3" cstate="print"/>
          <a:srcRect/>
          <a:stretch>
            <a:fillRect/>
          </a:stretch>
        </p:blipFill>
        <p:spPr>
          <a:xfrm>
            <a:off x="430848" y="1801996"/>
            <a:ext cx="3909000" cy="2693803"/>
          </a:xfrm>
          <a:prstGeom prst="rect">
            <a:avLst/>
          </a:prstGeom>
          <a:noFill/>
        </p:spPr>
      </p:pic>
      <p:pic>
        <p:nvPicPr>
          <p:cNvPr id="11" name="Picture 2"/>
          <p:cNvPicPr>
            <a:picLocks noChangeAspect="1" noChangeArrowheads="1"/>
          </p:cNvPicPr>
          <p:nvPr/>
        </p:nvPicPr>
        <p:blipFill>
          <a:blip r:embed="rId4" cstate="print"/>
          <a:srcRect/>
          <a:stretch>
            <a:fillRect/>
          </a:stretch>
        </p:blipFill>
        <p:spPr>
          <a:xfrm>
            <a:off x="3598335" y="3061563"/>
            <a:ext cx="4431240" cy="3034436"/>
          </a:xfrm>
          <a:prstGeom prst="rect">
            <a:avLst/>
          </a:prstGeom>
          <a:noFill/>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699"/>
            <a:ext cx="7715250" cy="4257675"/>
          </a:xfrm>
        </p:spPr>
        <p:txBody>
          <a:bodyPr/>
          <a:lstStyle/>
          <a:p>
            <a:pPr algn="l">
              <a:defRPr/>
            </a:pPr>
            <a:r>
              <a:rPr lang="es-ES" dirty="0" smtClean="0">
                <a:latin typeface="Arial" pitchFamily="34" charset="0"/>
                <a:ea typeface="Times New Roman" pitchFamily="18" charset="0"/>
                <a:cs typeface="Arial" pitchFamily="34" charset="0"/>
              </a:rPr>
              <a:t/>
            </a:r>
            <a:br>
              <a:rPr lang="es-ES" dirty="0" smtClean="0">
                <a:latin typeface="Arial" pitchFamily="34" charset="0"/>
                <a:ea typeface="Times New Roman" pitchFamily="18" charset="0"/>
                <a:cs typeface="Arial" pitchFamily="34"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pPr marL="342900" lvl="1" indent="-342900"/>
            <a:r>
              <a:rPr lang="es-ES" sz="1900" dirty="0" smtClean="0">
                <a:solidFill>
                  <a:srgbClr val="007934"/>
                </a:solidFill>
                <a:effectLst>
                  <a:outerShdw blurRad="38100" dist="38100" dir="2700000" algn="tl">
                    <a:srgbClr val="C0C0C0"/>
                  </a:outerShdw>
                </a:effectLst>
                <a:latin typeface="Arial" pitchFamily="34" charset="0"/>
                <a:cs typeface="Arial" pitchFamily="34" charset="0"/>
              </a:rPr>
              <a:t>4.2. Sistema de alcantarillado</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4.</a:t>
            </a:r>
            <a:r>
              <a:rPr lang="es-ES" dirty="0" smtClean="0">
                <a:effectLst>
                  <a:outerShdw blurRad="38100" dist="38100" dir="2700000" algn="tl">
                    <a:srgbClr val="C0C0C0"/>
                  </a:outerShdw>
                </a:effectLst>
                <a:latin typeface="Arial" pitchFamily="34" charset="0"/>
                <a:cs typeface="Arial" pitchFamily="34" charset="0"/>
              </a:rPr>
              <a:t> MODELO DIGITAL DE REDES</a:t>
            </a:r>
          </a:p>
        </p:txBody>
      </p:sp>
      <p:pic>
        <p:nvPicPr>
          <p:cNvPr id="10" name="Picture 2"/>
          <p:cNvPicPr>
            <a:picLocks noChangeAspect="1" noChangeArrowheads="1"/>
          </p:cNvPicPr>
          <p:nvPr/>
        </p:nvPicPr>
        <p:blipFill>
          <a:blip r:embed="rId3"/>
          <a:srcRect/>
          <a:stretch>
            <a:fillRect/>
          </a:stretch>
        </p:blipFill>
        <p:spPr>
          <a:xfrm>
            <a:off x="762000" y="1928599"/>
            <a:ext cx="6048375" cy="3967375"/>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50" y="1790699"/>
            <a:ext cx="7715250" cy="4257675"/>
          </a:xfrm>
        </p:spPr>
        <p:txBody>
          <a:bodyPr/>
          <a:lstStyle/>
          <a:p>
            <a:pPr algn="l">
              <a:defRPr/>
            </a:pPr>
            <a:r>
              <a:rPr lang="es-ES" dirty="0" smtClean="0">
                <a:latin typeface="Arial" pitchFamily="34" charset="0"/>
                <a:ea typeface="Times New Roman" pitchFamily="18" charset="0"/>
                <a:cs typeface="Arial" pitchFamily="34" charset="0"/>
              </a:rPr>
              <a:t/>
            </a:r>
            <a:br>
              <a:rPr lang="es-ES" dirty="0" smtClean="0">
                <a:latin typeface="Arial" pitchFamily="34" charset="0"/>
                <a:ea typeface="Times New Roman" pitchFamily="18" charset="0"/>
                <a:cs typeface="Arial" pitchFamily="34"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
            </a:r>
            <a:br>
              <a:rPr lang="es-CO" dirty="0" smtClean="0">
                <a:solidFill>
                  <a:srgbClr val="007934"/>
                </a:solidFill>
                <a:latin typeface="Arial" charset="0"/>
                <a:ea typeface="Times New Roman" pitchFamily="18" charset="0"/>
                <a:cs typeface="Arial" charset="0"/>
              </a:rPr>
            </a:br>
            <a:r>
              <a:rPr lang="es-ES_tradnl" dirty="0" smtClean="0">
                <a:solidFill>
                  <a:srgbClr val="007934"/>
                </a:solidFill>
                <a:latin typeface="Arial" pitchFamily="34" charset="0"/>
                <a:ea typeface="Times New Roman" pitchFamily="18" charset="0"/>
                <a:cs typeface="Arial" pitchFamily="34" charset="0"/>
              </a:rPr>
              <a:t/>
            </a:r>
            <a:br>
              <a:rPr lang="es-ES_tradnl" dirty="0" smtClean="0">
                <a:solidFill>
                  <a:srgbClr val="007934"/>
                </a:solidFill>
                <a:latin typeface="Arial" pitchFamily="34" charset="0"/>
                <a:ea typeface="Times New Roman" pitchFamily="18" charset="0"/>
                <a:cs typeface="Arial" pitchFamily="34" charset="0"/>
              </a:rPr>
            </a:br>
            <a:endParaRPr lang="es-CO" dirty="0" smtClean="0">
              <a:solidFill>
                <a:srgbClr val="007934"/>
              </a:solidFill>
              <a:latin typeface="Arial" charset="0"/>
              <a:ea typeface="Times New Roman" pitchFamily="18" charset="0"/>
              <a:cs typeface="Arial" charset="0"/>
            </a:endParaRPr>
          </a:p>
        </p:txBody>
      </p:sp>
      <p:sp>
        <p:nvSpPr>
          <p:cNvPr id="9" name="8 Marcador de texto"/>
          <p:cNvSpPr>
            <a:spLocks noGrp="1"/>
          </p:cNvSpPr>
          <p:nvPr>
            <p:ph type="body" idx="15"/>
          </p:nvPr>
        </p:nvSpPr>
        <p:spPr>
          <a:xfrm>
            <a:off x="616024" y="1340768"/>
            <a:ext cx="7772400" cy="432048"/>
          </a:xfrm>
          <a:prstGeom prst="rect">
            <a:avLst/>
          </a:prstGeom>
        </p:spPr>
        <p:txBody>
          <a:bodyPr/>
          <a:lstStyle/>
          <a:p>
            <a:pPr marL="342900" lvl="1" indent="-342900"/>
            <a:r>
              <a:rPr lang="es-ES" sz="1900" dirty="0" smtClean="0">
                <a:solidFill>
                  <a:srgbClr val="007934"/>
                </a:solidFill>
                <a:effectLst>
                  <a:outerShdw blurRad="38100" dist="38100" dir="2700000" algn="tl">
                    <a:srgbClr val="C0C0C0"/>
                  </a:outerShdw>
                </a:effectLst>
                <a:latin typeface="Arial" pitchFamily="34" charset="0"/>
                <a:cs typeface="Arial" pitchFamily="34" charset="0"/>
              </a:rPr>
              <a:t>4.2. Sistema de alcantarillado</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4.</a:t>
            </a:r>
            <a:r>
              <a:rPr lang="es-ES" dirty="0" smtClean="0">
                <a:effectLst>
                  <a:outerShdw blurRad="38100" dist="38100" dir="2700000" algn="tl">
                    <a:srgbClr val="C0C0C0"/>
                  </a:outerShdw>
                </a:effectLst>
                <a:latin typeface="Arial" pitchFamily="34" charset="0"/>
                <a:cs typeface="Arial" pitchFamily="34" charset="0"/>
              </a:rPr>
              <a:t> MODELO DIGITAL DE REDES</a:t>
            </a:r>
          </a:p>
        </p:txBody>
      </p:sp>
      <p:pic>
        <p:nvPicPr>
          <p:cNvPr id="10" name="Picture 2"/>
          <p:cNvPicPr>
            <a:picLocks noChangeAspect="1" noChangeArrowheads="1"/>
          </p:cNvPicPr>
          <p:nvPr/>
        </p:nvPicPr>
        <p:blipFill>
          <a:blip r:embed="rId3"/>
          <a:srcRect/>
          <a:stretch>
            <a:fillRect/>
          </a:stretch>
        </p:blipFill>
        <p:spPr>
          <a:xfrm>
            <a:off x="609600" y="1806361"/>
            <a:ext cx="6324600" cy="4127714"/>
          </a:xfrm>
          <a:prstGeom prst="rect">
            <a:avLst/>
          </a:prstGeom>
          <a:noFill/>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Contacto</a:t>
            </a:r>
            <a:endParaRPr lang="es-CO" dirty="0"/>
          </a:p>
        </p:txBody>
      </p:sp>
      <p:sp>
        <p:nvSpPr>
          <p:cNvPr id="3" name="2 Marcador de contenido"/>
          <p:cNvSpPr>
            <a:spLocks noGrp="1"/>
          </p:cNvSpPr>
          <p:nvPr>
            <p:ph idx="1"/>
          </p:nvPr>
        </p:nvSpPr>
        <p:spPr>
          <a:xfrm>
            <a:off x="457200" y="1412776"/>
            <a:ext cx="7931224" cy="4176465"/>
          </a:xfrm>
        </p:spPr>
        <p:txBody>
          <a:bodyPr/>
          <a:lstStyle/>
          <a:p>
            <a:pPr lvl="0"/>
            <a:r>
              <a:rPr lang="es-ES" dirty="0" smtClean="0"/>
              <a:t>CARLOS JOSE LOPEZ </a:t>
            </a:r>
            <a:r>
              <a:rPr lang="es-ES" dirty="0" err="1" smtClean="0"/>
              <a:t>LOPEZ</a:t>
            </a:r>
            <a:endParaRPr lang="es-ES" dirty="0" smtClean="0"/>
          </a:p>
          <a:p>
            <a:pPr marL="719138" lvl="1" indent="0">
              <a:lnSpc>
                <a:spcPct val="150000"/>
              </a:lnSpc>
              <a:buNone/>
            </a:pPr>
            <a:r>
              <a:rPr lang="es-CO" dirty="0" smtClean="0"/>
              <a:t>carlos.lopez.lopez@epm.com.co</a:t>
            </a:r>
            <a:br>
              <a:rPr lang="es-CO" dirty="0" smtClean="0"/>
            </a:br>
            <a:r>
              <a:rPr lang="es-CO" dirty="0" smtClean="0"/>
              <a:t>Teléfono: +57-4 380 4678 </a:t>
            </a:r>
            <a:br>
              <a:rPr lang="es-CO" dirty="0" smtClean="0"/>
            </a:br>
            <a:r>
              <a:rPr lang="es-CO" dirty="0" smtClean="0"/>
              <a:t>Móvil: 300 6759378, 3014303035</a:t>
            </a:r>
          </a:p>
          <a:p>
            <a:pPr marL="719138" lvl="1" indent="0">
              <a:lnSpc>
                <a:spcPct val="150000"/>
              </a:lnSpc>
              <a:buNone/>
            </a:pPr>
            <a:r>
              <a:rPr lang="es-CO" dirty="0" smtClean="0"/>
              <a:t>Fax: +57-4 3806729</a:t>
            </a:r>
            <a:endParaRPr lang="es-ES" dirty="0" smtClean="0"/>
          </a:p>
          <a:p>
            <a:pPr>
              <a:buNone/>
            </a:pPr>
            <a:endParaRPr lang="es-CO" dirty="0"/>
          </a:p>
        </p:txBody>
      </p:sp>
      <p:pic>
        <p:nvPicPr>
          <p:cNvPr id="8" name="7 Imagen" descr="IconoCorreo.png"/>
          <p:cNvPicPr>
            <a:picLocks noChangeAspect="1"/>
          </p:cNvPicPr>
          <p:nvPr/>
        </p:nvPicPr>
        <p:blipFill>
          <a:blip r:embed="rId3" cstate="print"/>
          <a:stretch>
            <a:fillRect/>
          </a:stretch>
        </p:blipFill>
        <p:spPr>
          <a:xfrm>
            <a:off x="971600" y="1955907"/>
            <a:ext cx="229810" cy="144695"/>
          </a:xfrm>
          <a:prstGeom prst="rect">
            <a:avLst/>
          </a:prstGeom>
        </p:spPr>
      </p:pic>
      <p:pic>
        <p:nvPicPr>
          <p:cNvPr id="9" name="8 Imagen" descr="IconoFax.png"/>
          <p:cNvPicPr>
            <a:picLocks noChangeAspect="1"/>
          </p:cNvPicPr>
          <p:nvPr/>
        </p:nvPicPr>
        <p:blipFill>
          <a:blip r:embed="rId4" cstate="print"/>
          <a:stretch>
            <a:fillRect/>
          </a:stretch>
        </p:blipFill>
        <p:spPr>
          <a:xfrm>
            <a:off x="971600" y="3053331"/>
            <a:ext cx="208307" cy="216023"/>
          </a:xfrm>
          <a:prstGeom prst="rect">
            <a:avLst/>
          </a:prstGeom>
        </p:spPr>
      </p:pic>
      <p:pic>
        <p:nvPicPr>
          <p:cNvPr id="10" name="9 Imagen" descr="IconoMovil.png"/>
          <p:cNvPicPr>
            <a:picLocks noChangeAspect="1"/>
          </p:cNvPicPr>
          <p:nvPr/>
        </p:nvPicPr>
        <p:blipFill>
          <a:blip r:embed="rId5" cstate="print"/>
          <a:stretch>
            <a:fillRect/>
          </a:stretch>
        </p:blipFill>
        <p:spPr>
          <a:xfrm>
            <a:off x="1043608" y="2614615"/>
            <a:ext cx="115016" cy="238321"/>
          </a:xfrm>
          <a:prstGeom prst="rect">
            <a:avLst/>
          </a:prstGeom>
        </p:spPr>
      </p:pic>
      <p:pic>
        <p:nvPicPr>
          <p:cNvPr id="11" name="10 Imagen" descr="IconoTelefono.png"/>
          <p:cNvPicPr>
            <a:picLocks noChangeAspect="1"/>
          </p:cNvPicPr>
          <p:nvPr/>
        </p:nvPicPr>
        <p:blipFill>
          <a:blip r:embed="rId6" cstate="print"/>
          <a:stretch>
            <a:fillRect/>
          </a:stretch>
        </p:blipFill>
        <p:spPr>
          <a:xfrm>
            <a:off x="971600" y="2269057"/>
            <a:ext cx="216024" cy="216024"/>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628650"/>
            <a:ext cx="7772400" cy="438150"/>
          </a:xfrm>
          <a:prstGeom prst="rect">
            <a:avLst/>
          </a:prstGeom>
        </p:spPr>
        <p:txBody>
          <a:bodyPr/>
          <a:lstStyle/>
          <a:p>
            <a:pPr lvl="0"/>
            <a:r>
              <a:rPr lang="es-ES" sz="2800" dirty="0" smtClean="0">
                <a:latin typeface="Arial" pitchFamily="34" charset="0"/>
                <a:cs typeface="Arial" pitchFamily="34" charset="0"/>
              </a:rPr>
              <a:t>1.</a:t>
            </a:r>
            <a:r>
              <a:rPr lang="es-CO" sz="2800" dirty="0" smtClean="0">
                <a:effectLst>
                  <a:outerShdw blurRad="38100" dist="38100" dir="2700000" algn="tl">
                    <a:srgbClr val="C0C0C0"/>
                  </a:outerShdw>
                </a:effectLst>
                <a:latin typeface="Arial" pitchFamily="34" charset="0"/>
                <a:cs typeface="Arial" pitchFamily="34" charset="0"/>
              </a:rPr>
              <a:t> EL SIG DE EPM</a:t>
            </a:r>
          </a:p>
        </p:txBody>
      </p:sp>
      <p:grpSp>
        <p:nvGrpSpPr>
          <p:cNvPr id="12" name="Group 39"/>
          <p:cNvGrpSpPr>
            <a:grpSpLocks noGrp="1"/>
          </p:cNvGrpSpPr>
          <p:nvPr>
            <p:ph type="title"/>
          </p:nvPr>
        </p:nvGrpSpPr>
        <p:grpSpPr bwMode="auto">
          <a:xfrm>
            <a:off x="647700" y="1352551"/>
            <a:ext cx="7019925" cy="4591050"/>
            <a:chOff x="295" y="1071"/>
            <a:chExt cx="4671" cy="2858"/>
          </a:xfrm>
        </p:grpSpPr>
        <p:grpSp>
          <p:nvGrpSpPr>
            <p:cNvPr id="13" name="Group 3"/>
            <p:cNvGrpSpPr>
              <a:grpSpLocks/>
            </p:cNvGrpSpPr>
            <p:nvPr/>
          </p:nvGrpSpPr>
          <p:grpSpPr bwMode="auto">
            <a:xfrm>
              <a:off x="3060" y="1071"/>
              <a:ext cx="1133" cy="840"/>
              <a:chOff x="1632" y="1248"/>
              <a:chExt cx="2682" cy="2286"/>
            </a:xfrm>
          </p:grpSpPr>
          <p:sp>
            <p:nvSpPr>
              <p:cNvPr id="42" name="Gear"/>
              <p:cNvSpPr>
                <a:spLocks noEditPoints="1" noChangeArrowheads="1"/>
              </p:cNvSpPr>
              <p:nvPr/>
            </p:nvSpPr>
            <p:spPr bwMode="auto">
              <a:xfrm>
                <a:off x="3119" y="1248"/>
                <a:ext cx="1195" cy="10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99CCFF"/>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99CCFF"/>
                </a:extrusionClr>
              </a:sp3d>
            </p:spPr>
            <p:txBody>
              <a:bodyPr>
                <a:flatTx/>
              </a:bodyPr>
              <a:lstStyle/>
              <a:p>
                <a:endParaRPr lang="es-CO"/>
              </a:p>
            </p:txBody>
          </p:sp>
          <p:sp>
            <p:nvSpPr>
              <p:cNvPr id="43" name="AutoShape 5"/>
              <p:cNvSpPr>
                <a:spLocks noEditPoints="1" noChangeArrowheads="1"/>
              </p:cNvSpPr>
              <p:nvPr/>
            </p:nvSpPr>
            <p:spPr bwMode="auto">
              <a:xfrm>
                <a:off x="1632" y="1680"/>
                <a:ext cx="1429" cy="12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99CCFF"/>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99CCFF"/>
                </a:extrusionClr>
              </a:sp3d>
            </p:spPr>
            <p:txBody>
              <a:bodyPr>
                <a:flatTx/>
              </a:bodyPr>
              <a:lstStyle/>
              <a:p>
                <a:endParaRPr lang="es-CO"/>
              </a:p>
            </p:txBody>
          </p:sp>
          <p:sp>
            <p:nvSpPr>
              <p:cNvPr id="44" name="AutoShape 6"/>
              <p:cNvSpPr>
                <a:spLocks noEditPoints="1" noChangeArrowheads="1"/>
              </p:cNvSpPr>
              <p:nvPr/>
            </p:nvSpPr>
            <p:spPr bwMode="auto">
              <a:xfrm>
                <a:off x="2559" y="2142"/>
                <a:ext cx="1588"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99CCFF"/>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99CCFF"/>
                </a:extrusionClr>
              </a:sp3d>
            </p:spPr>
            <p:txBody>
              <a:bodyPr>
                <a:flatTx/>
              </a:bodyPr>
              <a:lstStyle/>
              <a:p>
                <a:endParaRPr lang="es-CO"/>
              </a:p>
            </p:txBody>
          </p:sp>
        </p:grpSp>
        <p:grpSp>
          <p:nvGrpSpPr>
            <p:cNvPr id="14" name="Group 7"/>
            <p:cNvGrpSpPr>
              <a:grpSpLocks/>
            </p:cNvGrpSpPr>
            <p:nvPr/>
          </p:nvGrpSpPr>
          <p:grpSpPr bwMode="auto">
            <a:xfrm rot="6715530">
              <a:off x="3142" y="2937"/>
              <a:ext cx="1133" cy="840"/>
              <a:chOff x="1632" y="1248"/>
              <a:chExt cx="2682" cy="2286"/>
            </a:xfrm>
          </p:grpSpPr>
          <p:sp>
            <p:nvSpPr>
              <p:cNvPr id="39" name="Gear"/>
              <p:cNvSpPr>
                <a:spLocks noEditPoints="1" noChangeArrowheads="1"/>
              </p:cNvSpPr>
              <p:nvPr/>
            </p:nvSpPr>
            <p:spPr bwMode="auto">
              <a:xfrm>
                <a:off x="3119" y="1248"/>
                <a:ext cx="1195" cy="10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33CC33"/>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33CC33"/>
                </a:extrusionClr>
              </a:sp3d>
            </p:spPr>
            <p:txBody>
              <a:bodyPr>
                <a:flatTx/>
              </a:bodyPr>
              <a:lstStyle/>
              <a:p>
                <a:endParaRPr lang="es-CO"/>
              </a:p>
            </p:txBody>
          </p:sp>
          <p:sp>
            <p:nvSpPr>
              <p:cNvPr id="40" name="AutoShape 9"/>
              <p:cNvSpPr>
                <a:spLocks noEditPoints="1" noChangeArrowheads="1"/>
              </p:cNvSpPr>
              <p:nvPr/>
            </p:nvSpPr>
            <p:spPr bwMode="auto">
              <a:xfrm>
                <a:off x="1632" y="1680"/>
                <a:ext cx="1429" cy="12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33CC33"/>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33CC33"/>
                </a:extrusionClr>
              </a:sp3d>
            </p:spPr>
            <p:txBody>
              <a:bodyPr>
                <a:flatTx/>
              </a:bodyPr>
              <a:lstStyle/>
              <a:p>
                <a:endParaRPr lang="es-CO"/>
              </a:p>
            </p:txBody>
          </p:sp>
          <p:sp>
            <p:nvSpPr>
              <p:cNvPr id="41" name="AutoShape 10"/>
              <p:cNvSpPr>
                <a:spLocks noEditPoints="1" noChangeArrowheads="1"/>
              </p:cNvSpPr>
              <p:nvPr/>
            </p:nvSpPr>
            <p:spPr bwMode="auto">
              <a:xfrm>
                <a:off x="2559" y="2142"/>
                <a:ext cx="1588"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33CC33"/>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33CC33"/>
                </a:extrusionClr>
              </a:sp3d>
            </p:spPr>
            <p:txBody>
              <a:bodyPr rot="10800000" vert="eaVert">
                <a:flatTx/>
              </a:bodyPr>
              <a:lstStyle/>
              <a:p>
                <a:endParaRPr lang="es-CO"/>
              </a:p>
            </p:txBody>
          </p:sp>
        </p:grpSp>
        <p:grpSp>
          <p:nvGrpSpPr>
            <p:cNvPr id="15" name="Group 11"/>
            <p:cNvGrpSpPr>
              <a:grpSpLocks/>
            </p:cNvGrpSpPr>
            <p:nvPr/>
          </p:nvGrpSpPr>
          <p:grpSpPr bwMode="auto">
            <a:xfrm rot="5885487">
              <a:off x="961" y="1943"/>
              <a:ext cx="1133" cy="840"/>
              <a:chOff x="1632" y="1248"/>
              <a:chExt cx="2682" cy="2286"/>
            </a:xfrm>
          </p:grpSpPr>
          <p:sp>
            <p:nvSpPr>
              <p:cNvPr id="36" name="Gear"/>
              <p:cNvSpPr>
                <a:spLocks noEditPoints="1" noChangeArrowheads="1"/>
              </p:cNvSpPr>
              <p:nvPr/>
            </p:nvSpPr>
            <p:spPr bwMode="auto">
              <a:xfrm>
                <a:off x="3119" y="1248"/>
                <a:ext cx="1195" cy="10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BCBEFE"/>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BCBEFE"/>
                </a:extrusionClr>
              </a:sp3d>
            </p:spPr>
            <p:txBody>
              <a:bodyPr>
                <a:flatTx/>
              </a:bodyPr>
              <a:lstStyle/>
              <a:p>
                <a:endParaRPr lang="es-CO"/>
              </a:p>
            </p:txBody>
          </p:sp>
          <p:sp>
            <p:nvSpPr>
              <p:cNvPr id="37" name="AutoShape 13"/>
              <p:cNvSpPr>
                <a:spLocks noEditPoints="1" noChangeArrowheads="1"/>
              </p:cNvSpPr>
              <p:nvPr/>
            </p:nvSpPr>
            <p:spPr bwMode="auto">
              <a:xfrm>
                <a:off x="1632" y="1680"/>
                <a:ext cx="1429" cy="12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BCBEFE"/>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BCBEFE"/>
                </a:extrusionClr>
              </a:sp3d>
            </p:spPr>
            <p:txBody>
              <a:bodyPr>
                <a:flatTx/>
              </a:bodyPr>
              <a:lstStyle/>
              <a:p>
                <a:endParaRPr lang="es-CO"/>
              </a:p>
            </p:txBody>
          </p:sp>
          <p:sp>
            <p:nvSpPr>
              <p:cNvPr id="38" name="AutoShape 14"/>
              <p:cNvSpPr>
                <a:spLocks noEditPoints="1" noChangeArrowheads="1"/>
              </p:cNvSpPr>
              <p:nvPr/>
            </p:nvSpPr>
            <p:spPr bwMode="auto">
              <a:xfrm>
                <a:off x="2559" y="2142"/>
                <a:ext cx="1588"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BCBEFE"/>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BCBEFE"/>
                </a:extrusionClr>
              </a:sp3d>
            </p:spPr>
            <p:txBody>
              <a:bodyPr rot="10800000" vert="eaVert">
                <a:flatTx/>
              </a:bodyPr>
              <a:lstStyle/>
              <a:p>
                <a:endParaRPr lang="es-CO"/>
              </a:p>
            </p:txBody>
          </p:sp>
        </p:grpSp>
        <p:sp>
          <p:nvSpPr>
            <p:cNvPr id="16" name="Oval 15"/>
            <p:cNvSpPr>
              <a:spLocks noChangeArrowheads="1"/>
            </p:cNvSpPr>
            <p:nvPr/>
          </p:nvSpPr>
          <p:spPr bwMode="auto">
            <a:xfrm>
              <a:off x="2400" y="2192"/>
              <a:ext cx="779" cy="779"/>
            </a:xfrm>
            <a:prstGeom prst="ellipse">
              <a:avLst/>
            </a:prstGeom>
            <a:solidFill>
              <a:srgbClr val="FFFF99"/>
            </a:solidFill>
            <a:ln w="9525">
              <a:round/>
              <a:headEnd/>
              <a:tailEnd/>
            </a:ln>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pPr algn="ctr"/>
              <a:r>
                <a:rPr lang="es-MX" sz="2000">
                  <a:latin typeface="Arial Black" pitchFamily="34" charset="0"/>
                </a:rPr>
                <a:t>Datos</a:t>
              </a:r>
            </a:p>
          </p:txBody>
        </p:sp>
        <p:sp>
          <p:nvSpPr>
            <p:cNvPr id="17" name="AutoShape 17"/>
            <p:cNvSpPr>
              <a:spLocks noChangeArrowheads="1"/>
            </p:cNvSpPr>
            <p:nvPr/>
          </p:nvSpPr>
          <p:spPr bwMode="auto">
            <a:xfrm>
              <a:off x="2095" y="1887"/>
              <a:ext cx="1388" cy="138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9 w 21600"/>
                <a:gd name="T25" fmla="*/ 3159 h 21600"/>
                <a:gd name="T26" fmla="*/ 18441 w 21600"/>
                <a:gd name="T27" fmla="*/ 18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47" y="10800"/>
                  </a:moveTo>
                  <a:cubicBezTo>
                    <a:pt x="2547" y="15358"/>
                    <a:pt x="6242" y="19053"/>
                    <a:pt x="10800" y="19053"/>
                  </a:cubicBezTo>
                  <a:cubicBezTo>
                    <a:pt x="15358" y="19053"/>
                    <a:pt x="19053" y="15358"/>
                    <a:pt x="19053" y="10800"/>
                  </a:cubicBezTo>
                  <a:cubicBezTo>
                    <a:pt x="19053" y="6242"/>
                    <a:pt x="15358" y="2547"/>
                    <a:pt x="10800" y="2547"/>
                  </a:cubicBezTo>
                  <a:cubicBezTo>
                    <a:pt x="6242" y="2547"/>
                    <a:pt x="2547" y="6242"/>
                    <a:pt x="2547" y="10800"/>
                  </a:cubicBezTo>
                  <a:close/>
                </a:path>
              </a:pathLst>
            </a:custGeom>
            <a:gradFill rotWithShape="1">
              <a:gsLst>
                <a:gs pos="0">
                  <a:srgbClr val="CCFFFF"/>
                </a:gs>
                <a:gs pos="100000">
                  <a:srgbClr val="E1FF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wrap="none" anchor="ctr">
              <a:flatTx/>
            </a:bodyPr>
            <a:lstStyle/>
            <a:p>
              <a:endParaRPr lang="es-CO"/>
            </a:p>
          </p:txBody>
        </p:sp>
        <p:sp>
          <p:nvSpPr>
            <p:cNvPr id="18" name="WordArt 18"/>
            <p:cNvSpPr>
              <a:spLocks noChangeArrowheads="1" noChangeShapeType="1" noTextEdit="1"/>
            </p:cNvSpPr>
            <p:nvPr/>
          </p:nvSpPr>
          <p:spPr bwMode="auto">
            <a:xfrm>
              <a:off x="2290" y="1979"/>
              <a:ext cx="1044" cy="726"/>
            </a:xfrm>
            <a:prstGeom prst="rect">
              <a:avLst/>
            </a:prstGeom>
          </p:spPr>
          <p:txBody>
            <a:bodyPr spcFirstLastPara="1" wrap="none" fromWordArt="1">
              <a:prstTxWarp prst="textArchUp">
                <a:avLst>
                  <a:gd name="adj" fmla="val 10950468"/>
                </a:avLst>
              </a:prstTxWarp>
            </a:bodyPr>
            <a:lstStyle/>
            <a:p>
              <a:pPr algn="ctr"/>
              <a:r>
                <a:rPr lang="es-CO" sz="800" b="1" kern="10">
                  <a:ln w="9525">
                    <a:solidFill>
                      <a:srgbClr val="000000"/>
                    </a:solidFill>
                    <a:round/>
                    <a:headEnd/>
                    <a:tailEnd/>
                  </a:ln>
                  <a:solidFill>
                    <a:srgbClr val="000000"/>
                  </a:solidFill>
                  <a:latin typeface="Arial"/>
                  <a:cs typeface="Arial"/>
                </a:rPr>
                <a:t>Cartografía base</a:t>
              </a:r>
            </a:p>
          </p:txBody>
        </p:sp>
        <p:sp>
          <p:nvSpPr>
            <p:cNvPr id="19" name="AutoShape 20"/>
            <p:cNvSpPr>
              <a:spLocks noChangeArrowheads="1"/>
            </p:cNvSpPr>
            <p:nvPr/>
          </p:nvSpPr>
          <p:spPr bwMode="auto">
            <a:xfrm rot="-2020987">
              <a:off x="1791" y="1616"/>
              <a:ext cx="1996" cy="19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7477 h 21600"/>
              </a:gdLst>
              <a:ahLst/>
              <a:cxnLst>
                <a:cxn ang="T8">
                  <a:pos x="T0" y="T1"/>
                </a:cxn>
                <a:cxn ang="T9">
                  <a:pos x="T2" y="T3"/>
                </a:cxn>
                <a:cxn ang="T10">
                  <a:pos x="T4" y="T5"/>
                </a:cxn>
                <a:cxn ang="T11">
                  <a:pos x="T6" y="T7"/>
                </a:cxn>
              </a:cxnLst>
              <a:rect l="T12" t="T13" r="T14" b="T15"/>
              <a:pathLst>
                <a:path w="21600" h="21600">
                  <a:moveTo>
                    <a:pt x="18042" y="15866"/>
                  </a:moveTo>
                  <a:cubicBezTo>
                    <a:pt x="16388" y="18230"/>
                    <a:pt x="13685" y="19638"/>
                    <a:pt x="10800" y="19639"/>
                  </a:cubicBezTo>
                  <a:cubicBezTo>
                    <a:pt x="7914" y="19639"/>
                    <a:pt x="5211" y="18230"/>
                    <a:pt x="3557" y="15866"/>
                  </a:cubicBezTo>
                  <a:lnTo>
                    <a:pt x="1950" y="16990"/>
                  </a:lnTo>
                  <a:cubicBezTo>
                    <a:pt x="3971" y="19879"/>
                    <a:pt x="7274" y="21600"/>
                    <a:pt x="10800" y="21600"/>
                  </a:cubicBezTo>
                  <a:cubicBezTo>
                    <a:pt x="14325" y="21599"/>
                    <a:pt x="17628" y="19879"/>
                    <a:pt x="19649" y="16990"/>
                  </a:cubicBezTo>
                  <a:close/>
                </a:path>
              </a:pathLst>
            </a:custGeom>
            <a:gradFill rotWithShape="1">
              <a:gsLst>
                <a:gs pos="0">
                  <a:srgbClr val="33CC33">
                    <a:alpha val="74001"/>
                  </a:srgbClr>
                </a:gs>
                <a:gs pos="100000">
                  <a:srgbClr val="85E185"/>
                </a:gs>
              </a:gsLst>
              <a:path path="rect">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33CC33"/>
              </a:extrusionClr>
            </a:sp3d>
          </p:spPr>
          <p:txBody>
            <a:bodyPr wrap="none" anchor="ctr">
              <a:flatTx/>
            </a:bodyPr>
            <a:lstStyle/>
            <a:p>
              <a:endParaRPr lang="es-CO"/>
            </a:p>
          </p:txBody>
        </p:sp>
        <p:sp>
          <p:nvSpPr>
            <p:cNvPr id="20" name="WordArt 21"/>
            <p:cNvSpPr>
              <a:spLocks noChangeArrowheads="1" noChangeShapeType="1" noTextEdit="1"/>
            </p:cNvSpPr>
            <p:nvPr/>
          </p:nvSpPr>
          <p:spPr bwMode="auto">
            <a:xfrm rot="8770488">
              <a:off x="2653" y="2886"/>
              <a:ext cx="1044" cy="499"/>
            </a:xfrm>
            <a:prstGeom prst="rect">
              <a:avLst/>
            </a:prstGeom>
          </p:spPr>
          <p:txBody>
            <a:bodyPr spcFirstLastPara="1" wrap="none" fromWordArt="1">
              <a:prstTxWarp prst="textArchUp">
                <a:avLst>
                  <a:gd name="adj" fmla="val 10903452"/>
                </a:avLst>
              </a:prstTxWarp>
            </a:bodyPr>
            <a:lstStyle/>
            <a:p>
              <a:pPr algn="ctr"/>
              <a:r>
                <a:rPr lang="es-CO" sz="800" b="1" kern="10">
                  <a:ln w="9525">
                    <a:solidFill>
                      <a:srgbClr val="000000"/>
                    </a:solidFill>
                    <a:round/>
                    <a:headEnd/>
                    <a:tailEnd/>
                  </a:ln>
                  <a:solidFill>
                    <a:srgbClr val="000000"/>
                  </a:solidFill>
                  <a:latin typeface="Arial"/>
                  <a:cs typeface="Arial"/>
                </a:rPr>
                <a:t>Modelo de red telco</a:t>
              </a:r>
            </a:p>
          </p:txBody>
        </p:sp>
        <p:sp>
          <p:nvSpPr>
            <p:cNvPr id="21" name="AutoShape 23"/>
            <p:cNvSpPr>
              <a:spLocks noChangeArrowheads="1"/>
            </p:cNvSpPr>
            <p:nvPr/>
          </p:nvSpPr>
          <p:spPr bwMode="auto">
            <a:xfrm rot="-5636624">
              <a:off x="1791" y="1616"/>
              <a:ext cx="1996" cy="199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36 w 21600"/>
                <a:gd name="T13" fmla="*/ 0 h 21600"/>
                <a:gd name="T14" fmla="*/ 20864 w 21600"/>
                <a:gd name="T15" fmla="*/ 7586 h 21600"/>
              </a:gdLst>
              <a:ahLst/>
              <a:cxnLst>
                <a:cxn ang="T8">
                  <a:pos x="T0" y="T1"/>
                </a:cxn>
                <a:cxn ang="T9">
                  <a:pos x="T2" y="T3"/>
                </a:cxn>
                <a:cxn ang="T10">
                  <a:pos x="T4" y="T5"/>
                </a:cxn>
                <a:cxn ang="T11">
                  <a:pos x="T6" y="T7"/>
                </a:cxn>
              </a:cxnLst>
              <a:rect l="T12" t="T13" r="T14" b="T15"/>
              <a:pathLst>
                <a:path w="21600" h="21600">
                  <a:moveTo>
                    <a:pt x="3486" y="5747"/>
                  </a:moveTo>
                  <a:cubicBezTo>
                    <a:pt x="5146" y="3345"/>
                    <a:pt x="7880" y="1910"/>
                    <a:pt x="10800" y="1911"/>
                  </a:cubicBezTo>
                  <a:cubicBezTo>
                    <a:pt x="13719" y="1911"/>
                    <a:pt x="16453" y="3345"/>
                    <a:pt x="18113" y="5747"/>
                  </a:cubicBezTo>
                  <a:lnTo>
                    <a:pt x="19685" y="4661"/>
                  </a:lnTo>
                  <a:cubicBezTo>
                    <a:pt x="17669" y="1742"/>
                    <a:pt x="14347" y="-1"/>
                    <a:pt x="10799" y="0"/>
                  </a:cubicBezTo>
                  <a:cubicBezTo>
                    <a:pt x="7252" y="0"/>
                    <a:pt x="3930" y="1742"/>
                    <a:pt x="1914" y="4661"/>
                  </a:cubicBezTo>
                  <a:close/>
                </a:path>
              </a:pathLst>
            </a:custGeom>
            <a:gradFill rotWithShape="1">
              <a:gsLst>
                <a:gs pos="0">
                  <a:srgbClr val="CC99FF"/>
                </a:gs>
                <a:gs pos="100000">
                  <a:srgbClr val="D9B4FF"/>
                </a:gs>
              </a:gsLst>
              <a:path path="rect">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wrap="none" anchor="ctr">
              <a:flatTx/>
            </a:bodyPr>
            <a:lstStyle/>
            <a:p>
              <a:endParaRPr lang="es-CO"/>
            </a:p>
          </p:txBody>
        </p:sp>
        <p:sp>
          <p:nvSpPr>
            <p:cNvPr id="22" name="WordArt 24"/>
            <p:cNvSpPr>
              <a:spLocks noChangeArrowheads="1" noChangeShapeType="1" noTextEdit="1"/>
            </p:cNvSpPr>
            <p:nvPr/>
          </p:nvSpPr>
          <p:spPr bwMode="auto">
            <a:xfrm rot="-6075916">
              <a:off x="1587" y="2500"/>
              <a:ext cx="1044" cy="454"/>
            </a:xfrm>
            <a:prstGeom prst="rect">
              <a:avLst/>
            </a:prstGeom>
          </p:spPr>
          <p:txBody>
            <a:bodyPr spcFirstLastPara="1" wrap="none" fromWordArt="1">
              <a:prstTxWarp prst="textArchUp">
                <a:avLst>
                  <a:gd name="adj" fmla="val 10894132"/>
                </a:avLst>
              </a:prstTxWarp>
            </a:bodyPr>
            <a:lstStyle/>
            <a:p>
              <a:pPr algn="ctr"/>
              <a:r>
                <a:rPr lang="es-CO" sz="800" b="1" kern="10">
                  <a:ln w="9525">
                    <a:solidFill>
                      <a:srgbClr val="000000"/>
                    </a:solidFill>
                    <a:round/>
                    <a:headEnd/>
                    <a:tailEnd/>
                  </a:ln>
                  <a:solidFill>
                    <a:srgbClr val="000000"/>
                  </a:solidFill>
                  <a:latin typeface="Arial"/>
                  <a:cs typeface="Arial"/>
                </a:rPr>
                <a:t>Modelo de red energía</a:t>
              </a:r>
            </a:p>
          </p:txBody>
        </p:sp>
        <p:sp>
          <p:nvSpPr>
            <p:cNvPr id="23" name="AutoShape 26"/>
            <p:cNvSpPr>
              <a:spLocks noChangeArrowheads="1"/>
            </p:cNvSpPr>
            <p:nvPr/>
          </p:nvSpPr>
          <p:spPr bwMode="auto">
            <a:xfrm rot="1589309">
              <a:off x="1791" y="1616"/>
              <a:ext cx="1996" cy="1996"/>
            </a:xfrm>
            <a:custGeom>
              <a:avLst/>
              <a:gdLst>
                <a:gd name="G0" fmla="+- 8933 0 0"/>
                <a:gd name="G1" fmla="+- -9277772 0 0"/>
                <a:gd name="G2" fmla="+- 0 0 -9277772"/>
                <a:gd name="T0" fmla="*/ 0 256 1"/>
                <a:gd name="T1" fmla="*/ 180 256 1"/>
                <a:gd name="G3" fmla="+- -9277772 T0 T1"/>
                <a:gd name="T2" fmla="*/ 0 256 1"/>
                <a:gd name="T3" fmla="*/ 90 256 1"/>
                <a:gd name="G4" fmla="+- -9277772 T2 T3"/>
                <a:gd name="G5" fmla="*/ G4 2 1"/>
                <a:gd name="T4" fmla="*/ 90 256 1"/>
                <a:gd name="T5" fmla="*/ 0 256 1"/>
                <a:gd name="G6" fmla="+- -9277772 T4 T5"/>
                <a:gd name="G7" fmla="*/ G6 2 1"/>
                <a:gd name="G8" fmla="abs -927777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933"/>
                <a:gd name="G18" fmla="*/ 8933 1 2"/>
                <a:gd name="G19" fmla="+- G18 5400 0"/>
                <a:gd name="G20" fmla="cos G19 -9277772"/>
                <a:gd name="G21" fmla="sin G19 -9277772"/>
                <a:gd name="G22" fmla="+- G20 10800 0"/>
                <a:gd name="G23" fmla="+- G21 10800 0"/>
                <a:gd name="G24" fmla="+- 10800 0 G20"/>
                <a:gd name="G25" fmla="+- 8933 10800 0"/>
                <a:gd name="G26" fmla="?: G9 G17 G25"/>
                <a:gd name="G27" fmla="?: G9 0 21600"/>
                <a:gd name="G28" fmla="cos 10800 -9277772"/>
                <a:gd name="G29" fmla="sin 10800 -9277772"/>
                <a:gd name="G30" fmla="sin 8933 -9277772"/>
                <a:gd name="G31" fmla="+- G28 10800 0"/>
                <a:gd name="G32" fmla="+- G29 10800 0"/>
                <a:gd name="G33" fmla="+- G30 10800 0"/>
                <a:gd name="G34" fmla="?: G4 0 G31"/>
                <a:gd name="G35" fmla="?: -9277772 G34 0"/>
                <a:gd name="G36" fmla="?: G6 G35 G31"/>
                <a:gd name="G37" fmla="+- 21600 0 G36"/>
                <a:gd name="G38" fmla="?: G4 0 G33"/>
                <a:gd name="G39" fmla="?: -9277772 G38 G32"/>
                <a:gd name="G40" fmla="?: G6 G39 0"/>
                <a:gd name="G41" fmla="?: G4 G32 21600"/>
                <a:gd name="G42" fmla="?: G6 G41 G33"/>
                <a:gd name="T12" fmla="*/ 10800 w 21600"/>
                <a:gd name="T13" fmla="*/ 0 h 21600"/>
                <a:gd name="T14" fmla="*/ 3070 w 21600"/>
                <a:gd name="T15" fmla="*/ 4666 h 21600"/>
                <a:gd name="T16" fmla="*/ 10800 w 21600"/>
                <a:gd name="T17" fmla="*/ 1867 h 21600"/>
                <a:gd name="T18" fmla="*/ 18530 w 21600"/>
                <a:gd name="T19" fmla="*/ 466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802" y="5247"/>
                  </a:moveTo>
                  <a:cubicBezTo>
                    <a:pt x="5496" y="3111"/>
                    <a:pt x="8073" y="1866"/>
                    <a:pt x="10800" y="1867"/>
                  </a:cubicBezTo>
                  <a:cubicBezTo>
                    <a:pt x="13526" y="1867"/>
                    <a:pt x="16103" y="3111"/>
                    <a:pt x="17797" y="5247"/>
                  </a:cubicBezTo>
                  <a:lnTo>
                    <a:pt x="19260" y="4086"/>
                  </a:lnTo>
                  <a:cubicBezTo>
                    <a:pt x="17211" y="1505"/>
                    <a:pt x="14095" y="-1"/>
                    <a:pt x="10799" y="0"/>
                  </a:cubicBezTo>
                  <a:cubicBezTo>
                    <a:pt x="7504" y="0"/>
                    <a:pt x="4388" y="1505"/>
                    <a:pt x="2339" y="4086"/>
                  </a:cubicBezTo>
                  <a:close/>
                </a:path>
              </a:pathLst>
            </a:custGeom>
            <a:gradFill rotWithShape="0">
              <a:gsLst>
                <a:gs pos="0">
                  <a:schemeClr val="hlink"/>
                </a:gs>
                <a:gs pos="100000">
                  <a:schemeClr val="hlink">
                    <a:gamma/>
                    <a:tint val="73725"/>
                    <a:invGamma/>
                  </a:schemeClr>
                </a:gs>
              </a:gsLst>
              <a:path path="rect">
                <a:fillToRect l="50000" t="50000" r="50000" b="50000"/>
              </a:path>
            </a:gra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hlink"/>
              </a:extrusionClr>
            </a:sp3d>
          </p:spPr>
          <p:txBody>
            <a:bodyPr wrap="none" anchor="ctr">
              <a:flatTx/>
            </a:bodyPr>
            <a:lstStyle/>
            <a:p>
              <a:pPr>
                <a:defRPr/>
              </a:pPr>
              <a:endParaRPr lang="es-ES" dirty="0">
                <a:latin typeface="Arial" pitchFamily="34" charset="0"/>
              </a:endParaRPr>
            </a:p>
          </p:txBody>
        </p:sp>
        <p:sp>
          <p:nvSpPr>
            <p:cNvPr id="24" name="WordArt 27"/>
            <p:cNvSpPr>
              <a:spLocks noChangeArrowheads="1" noChangeShapeType="1" noTextEdit="1"/>
            </p:cNvSpPr>
            <p:nvPr/>
          </p:nvSpPr>
          <p:spPr bwMode="auto">
            <a:xfrm rot="1644586">
              <a:off x="2608" y="1797"/>
              <a:ext cx="1044" cy="363"/>
            </a:xfrm>
            <a:prstGeom prst="rect">
              <a:avLst/>
            </a:prstGeom>
          </p:spPr>
          <p:txBody>
            <a:bodyPr spcFirstLastPara="1" wrap="none" fromWordArt="1">
              <a:prstTxWarp prst="textArchUp">
                <a:avLst>
                  <a:gd name="adj" fmla="val 10875268"/>
                </a:avLst>
              </a:prstTxWarp>
            </a:bodyPr>
            <a:lstStyle/>
            <a:p>
              <a:pPr algn="ctr"/>
              <a:r>
                <a:rPr lang="es-CO" sz="800" b="1" kern="10" dirty="0">
                  <a:ln w="9525">
                    <a:solidFill>
                      <a:srgbClr val="000000"/>
                    </a:solidFill>
                    <a:round/>
                    <a:headEnd/>
                    <a:tailEnd/>
                  </a:ln>
                  <a:solidFill>
                    <a:srgbClr val="000000"/>
                  </a:solidFill>
                  <a:latin typeface="Arial"/>
                  <a:cs typeface="Arial"/>
                </a:rPr>
                <a:t>Modelo de red aguas</a:t>
              </a:r>
            </a:p>
          </p:txBody>
        </p:sp>
        <p:sp>
          <p:nvSpPr>
            <p:cNvPr id="25" name="AutoShape 28"/>
            <p:cNvSpPr>
              <a:spLocks noChangeArrowheads="1"/>
            </p:cNvSpPr>
            <p:nvPr/>
          </p:nvSpPr>
          <p:spPr bwMode="auto">
            <a:xfrm rot="10800000">
              <a:off x="385" y="2205"/>
              <a:ext cx="680" cy="5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7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BCBEFE"/>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BCBEFE"/>
              </a:extrusionClr>
            </a:sp3d>
          </p:spPr>
          <p:txBody>
            <a:bodyPr wrap="none" anchor="ctr">
              <a:flatTx/>
            </a:bodyPr>
            <a:lstStyle/>
            <a:p>
              <a:endParaRPr lang="es-CO"/>
            </a:p>
          </p:txBody>
        </p:sp>
        <p:sp>
          <p:nvSpPr>
            <p:cNvPr id="26" name="AutoShape 29"/>
            <p:cNvSpPr>
              <a:spLocks noChangeArrowheads="1"/>
            </p:cNvSpPr>
            <p:nvPr/>
          </p:nvSpPr>
          <p:spPr bwMode="auto">
            <a:xfrm rot="1026163">
              <a:off x="4241" y="3294"/>
              <a:ext cx="680" cy="5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7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CC33"/>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CC33"/>
              </a:extrusionClr>
            </a:sp3d>
          </p:spPr>
          <p:txBody>
            <a:bodyPr wrap="none" anchor="ctr">
              <a:flatTx/>
            </a:bodyPr>
            <a:lstStyle/>
            <a:p>
              <a:endParaRPr lang="es-CO"/>
            </a:p>
          </p:txBody>
        </p:sp>
        <p:sp>
          <p:nvSpPr>
            <p:cNvPr id="27" name="AutoShape 30"/>
            <p:cNvSpPr>
              <a:spLocks noChangeArrowheads="1"/>
            </p:cNvSpPr>
            <p:nvPr/>
          </p:nvSpPr>
          <p:spPr bwMode="auto">
            <a:xfrm rot="-416568">
              <a:off x="4286" y="1298"/>
              <a:ext cx="680" cy="5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7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CCFF"/>
              </a:extrusionClr>
            </a:sp3d>
          </p:spPr>
          <p:txBody>
            <a:bodyPr wrap="none" anchor="ctr">
              <a:flatTx/>
            </a:bodyPr>
            <a:lstStyle/>
            <a:p>
              <a:endParaRPr lang="es-CO"/>
            </a:p>
          </p:txBody>
        </p:sp>
        <p:grpSp>
          <p:nvGrpSpPr>
            <p:cNvPr id="28" name="Group 31"/>
            <p:cNvGrpSpPr>
              <a:grpSpLocks/>
            </p:cNvGrpSpPr>
            <p:nvPr/>
          </p:nvGrpSpPr>
          <p:grpSpPr bwMode="auto">
            <a:xfrm>
              <a:off x="295" y="2976"/>
              <a:ext cx="1407" cy="916"/>
              <a:chOff x="295" y="2976"/>
              <a:chExt cx="1407" cy="916"/>
            </a:xfrm>
          </p:grpSpPr>
          <p:grpSp>
            <p:nvGrpSpPr>
              <p:cNvPr id="29" name="Group 32"/>
              <p:cNvGrpSpPr>
                <a:grpSpLocks/>
              </p:cNvGrpSpPr>
              <p:nvPr/>
            </p:nvGrpSpPr>
            <p:grpSpPr bwMode="auto">
              <a:xfrm rot="5885487">
                <a:off x="388" y="3018"/>
                <a:ext cx="319" cy="236"/>
                <a:chOff x="1632" y="1248"/>
                <a:chExt cx="2682" cy="2286"/>
              </a:xfrm>
            </p:grpSpPr>
            <p:sp>
              <p:nvSpPr>
                <p:cNvPr id="33" name="Gear"/>
                <p:cNvSpPr>
                  <a:spLocks noEditPoints="1" noChangeArrowheads="1"/>
                </p:cNvSpPr>
                <p:nvPr/>
              </p:nvSpPr>
              <p:spPr bwMode="auto">
                <a:xfrm>
                  <a:off x="3119" y="1248"/>
                  <a:ext cx="1195" cy="104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FF99"/>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FFFF99"/>
                  </a:extrusionClr>
                </a:sp3d>
              </p:spPr>
              <p:txBody>
                <a:bodyPr>
                  <a:flatTx/>
                </a:bodyPr>
                <a:lstStyle/>
                <a:p>
                  <a:endParaRPr lang="es-CO"/>
                </a:p>
              </p:txBody>
            </p:sp>
            <p:sp>
              <p:nvSpPr>
                <p:cNvPr id="34" name="AutoShape 34"/>
                <p:cNvSpPr>
                  <a:spLocks noEditPoints="1" noChangeArrowheads="1"/>
                </p:cNvSpPr>
                <p:nvPr/>
              </p:nvSpPr>
              <p:spPr bwMode="auto">
                <a:xfrm>
                  <a:off x="1632" y="1680"/>
                  <a:ext cx="1429" cy="12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FF99"/>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FFFF99"/>
                  </a:extrusionClr>
                </a:sp3d>
              </p:spPr>
              <p:txBody>
                <a:bodyPr>
                  <a:flatTx/>
                </a:bodyPr>
                <a:lstStyle/>
                <a:p>
                  <a:endParaRPr lang="es-CO"/>
                </a:p>
              </p:txBody>
            </p:sp>
            <p:sp>
              <p:nvSpPr>
                <p:cNvPr id="35" name="AutoShape 35"/>
                <p:cNvSpPr>
                  <a:spLocks noEditPoints="1" noChangeArrowheads="1"/>
                </p:cNvSpPr>
                <p:nvPr/>
              </p:nvSpPr>
              <p:spPr bwMode="auto">
                <a:xfrm>
                  <a:off x="2559" y="2142"/>
                  <a:ext cx="1588" cy="13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FFFF99"/>
                </a:solidFill>
                <a:ln w="9525">
                  <a:miter lim="800000"/>
                  <a:headEnd/>
                  <a:tailEnd/>
                </a:ln>
                <a:scene3d>
                  <a:camera prst="legacyPerspectiveFront">
                    <a:rot lat="20099978" lon="1500000" rev="0"/>
                  </a:camera>
                  <a:lightRig rig="legacyFlat4" dir="b"/>
                </a:scene3d>
                <a:sp3d extrusionH="430200" prstMaterial="legacyMatte">
                  <a:bevelT w="13500" h="13500" prst="angle"/>
                  <a:bevelB w="13500" h="13500" prst="angle"/>
                  <a:extrusionClr>
                    <a:srgbClr val="FFFF99"/>
                  </a:extrusionClr>
                </a:sp3d>
              </p:spPr>
              <p:txBody>
                <a:bodyPr rot="10800000" vert="eaVert">
                  <a:flatTx/>
                </a:bodyPr>
                <a:lstStyle/>
                <a:p>
                  <a:endParaRPr lang="es-CO"/>
                </a:p>
              </p:txBody>
            </p:sp>
          </p:grpSp>
          <p:sp>
            <p:nvSpPr>
              <p:cNvPr id="30" name="AutoShape 36"/>
              <p:cNvSpPr>
                <a:spLocks noChangeArrowheads="1"/>
              </p:cNvSpPr>
              <p:nvPr/>
            </p:nvSpPr>
            <p:spPr bwMode="auto">
              <a:xfrm rot="-416568">
                <a:off x="295" y="3566"/>
                <a:ext cx="408" cy="32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8 w 21600"/>
                  <a:gd name="T13" fmla="*/ 5433 h 21600"/>
                  <a:gd name="T14" fmla="*/ 18900 w 21600"/>
                  <a:gd name="T15" fmla="*/ 16167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99"/>
                </a:extrusionClr>
              </a:sp3d>
            </p:spPr>
            <p:txBody>
              <a:bodyPr wrap="none" anchor="ctr">
                <a:flatTx/>
              </a:bodyPr>
              <a:lstStyle/>
              <a:p>
                <a:endParaRPr lang="es-CO"/>
              </a:p>
            </p:txBody>
          </p:sp>
          <p:sp>
            <p:nvSpPr>
              <p:cNvPr id="31" name="Text Box 37"/>
              <p:cNvSpPr txBox="1">
                <a:spLocks noChangeArrowheads="1"/>
              </p:cNvSpPr>
              <p:nvPr/>
            </p:nvSpPr>
            <p:spPr bwMode="auto">
              <a:xfrm>
                <a:off x="703" y="3022"/>
                <a:ext cx="999" cy="231"/>
              </a:xfrm>
              <a:prstGeom prst="rect">
                <a:avLst/>
              </a:prstGeom>
              <a:noFill/>
              <a:ln w="9525">
                <a:noFill/>
                <a:miter lim="800000"/>
                <a:headEnd/>
                <a:tailEnd/>
              </a:ln>
            </p:spPr>
            <p:txBody>
              <a:bodyPr wrap="none">
                <a:spAutoFit/>
              </a:bodyPr>
              <a:lstStyle/>
              <a:p>
                <a:r>
                  <a:rPr lang="es-MX">
                    <a:latin typeface="Verdana" pitchFamily="34" charset="0"/>
                  </a:rPr>
                  <a:t>Aplicaciones</a:t>
                </a:r>
              </a:p>
            </p:txBody>
          </p:sp>
          <p:sp>
            <p:nvSpPr>
              <p:cNvPr id="32" name="Text Box 38"/>
              <p:cNvSpPr txBox="1">
                <a:spLocks noChangeArrowheads="1"/>
              </p:cNvSpPr>
              <p:nvPr/>
            </p:nvSpPr>
            <p:spPr bwMode="auto">
              <a:xfrm>
                <a:off x="748" y="3521"/>
                <a:ext cx="845" cy="231"/>
              </a:xfrm>
              <a:prstGeom prst="rect">
                <a:avLst/>
              </a:prstGeom>
              <a:noFill/>
              <a:ln w="9525">
                <a:noFill/>
                <a:miter lim="800000"/>
                <a:headEnd/>
                <a:tailEnd/>
              </a:ln>
            </p:spPr>
            <p:txBody>
              <a:bodyPr wrap="none">
                <a:spAutoFit/>
              </a:bodyPr>
              <a:lstStyle/>
              <a:p>
                <a:r>
                  <a:rPr lang="es-MX">
                    <a:latin typeface="Verdana" pitchFamily="34" charset="0"/>
                  </a:rPr>
                  <a:t>Interfaces</a:t>
                </a:r>
              </a:p>
            </p:txBody>
          </p:sp>
        </p:grpSp>
      </p:gr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 name="8 Marcador de texto"/>
          <p:cNvSpPr>
            <a:spLocks noGrp="1"/>
          </p:cNvSpPr>
          <p:nvPr>
            <p:ph idx="15" type="body"/>
          </p:nvPr>
        </p:nvSpPr>
        <p:spPr>
          <a:xfrm>
            <a:off x="616024" y="1340768"/>
            <a:ext cx="7772400" cy="432048"/>
          </a:xfrm>
          <a:prstGeom prst="rect">
            <a:avLst/>
          </a:prstGeom>
        </p:spPr>
        <p:txBody>
          <a:bodyPr/>
          <a:lstStyle/>
          <a:p>
            <a:r>
              <a:rPr dirty="0" lang="es-CO" smtClean="0">
                <a:effectLst>
                  <a:outerShdw algn="tl" blurRad="38100" dir="2700000" dist="38100">
                    <a:srgbClr val="C0C0C0"/>
                  </a:outerShdw>
                </a:effectLst>
                <a:latin charset="0" pitchFamily="34" typeface="Arial"/>
                <a:cs charset="0" pitchFamily="34" typeface="Arial"/>
              </a:rPr>
              <a:t>Cartografía base</a:t>
            </a:r>
            <a:endParaRPr dirty="0" lang="es-CO">
              <a:latin charset="0" pitchFamily="34" typeface="Arial"/>
              <a:cs charset="0" pitchFamily="34" typeface="Arial"/>
            </a:endParaRPr>
          </a:p>
        </p:txBody>
      </p:sp>
      <p:sp>
        <p:nvSpPr>
          <p:cNvPr id="6" name="5 Marcador de texto"/>
          <p:cNvSpPr>
            <a:spLocks noGrp="1"/>
          </p:cNvSpPr>
          <p:nvPr>
            <p:ph idx="13" type="body"/>
          </p:nvPr>
        </p:nvSpPr>
        <p:spPr/>
        <p:txBody>
          <a:bodyPr/>
          <a:lstStyle/>
          <a:p>
            <a:r>
              <a:rPr dirty="0" lang="es-CO" smtClean="0">
                <a:solidFill>
                  <a:srgbClr val="7AD400"/>
                </a:solidFill>
                <a:effectLst>
                  <a:outerShdw algn="tl" blurRad="38100" dir="2700000" dist="38100">
                    <a:srgbClr val="C0C0C0"/>
                  </a:outerShdw>
                </a:effectLst>
                <a:latin charset="0" pitchFamily="34" typeface="Arial"/>
                <a:cs charset="0" pitchFamily="34" typeface="Arial"/>
              </a:rPr>
              <a:t>Sistema de Información Geográfica Institucional y Modelo de Aguas</a:t>
            </a:r>
            <a:endParaRPr dirty="0" lang="es-CO"/>
          </a:p>
        </p:txBody>
      </p:sp>
      <p:sp>
        <p:nvSpPr>
          <p:cNvPr id="8" name="7 Marcador de texto"/>
          <p:cNvSpPr>
            <a:spLocks noGrp="1"/>
          </p:cNvSpPr>
          <p:nvPr>
            <p:ph idx="14" type="body"/>
          </p:nvPr>
        </p:nvSpPr>
        <p:spPr>
          <a:prstGeom prst="rect">
            <a:avLst/>
          </a:prstGeom>
        </p:spPr>
        <p:txBody>
          <a:bodyPr/>
          <a:lstStyle/>
          <a:p>
            <a:pPr lvl="0"/>
            <a:r>
              <a:rPr dirty="0" lang="es-ES" smtClean="0" sz="2800">
                <a:latin charset="0" pitchFamily="34" typeface="Arial"/>
                <a:cs charset="0" pitchFamily="34" typeface="Arial"/>
              </a:rPr>
              <a:t>1.</a:t>
            </a:r>
            <a:r>
              <a:rPr dirty="0" lang="es-CO" smtClean="0" sz="2800">
                <a:effectLst>
                  <a:outerShdw algn="tl" blurRad="38100" dir="2700000" dist="38100">
                    <a:srgbClr val="C0C0C0"/>
                  </a:outerShdw>
                </a:effectLst>
                <a:latin charset="0" pitchFamily="34" typeface="Arial"/>
                <a:cs charset="0" pitchFamily="34" typeface="Arial"/>
              </a:rPr>
              <a:t> EL SIG DE EPM</a:t>
            </a:r>
          </a:p>
        </p:txBody>
      </p:sp>
      <p:pic>
        <p:nvPicPr>
          <p:cNvPr id="11" name="Picture 32"/>
          <p:cNvPicPr>
            <a:picLocks noChangeArrowheads="1" noChangeAspect="1" noGrp="1"/>
          </p:cNvPicPr>
          <p:nvPr>
            <p:ph idx="2" sz="half"/>
          </p:nvPr>
        </p:nvPicPr>
        <p:blipFill>
          <a:blip r:embed="rId3"/>
          <a:srcRect/>
          <a:stretch>
            <a:fillRect/>
          </a:stretch>
        </p:blipFill>
        <p:spPr>
          <a:xfrm>
            <a:off x="466726" y="2371724"/>
            <a:ext cx="4772766" cy="3867151"/>
          </a:xfrm>
          <a:noFill/>
        </p:spPr>
      </p:pic>
      <p:pic>
        <p:nvPicPr>
          <p:cNvPr id="12" name="Picture 32"/>
          <p:cNvPicPr>
            <a:picLocks noChangeArrowheads="1" noChangeAspect="1"/>
          </p:cNvPicPr>
          <p:nvPr/>
        </p:nvPicPr>
        <p:blipFill>
          <a:blip r:embed="rId3"/>
          <a:srcRect/>
          <a:stretch>
            <a:fillRect/>
          </a:stretch>
        </p:blipFill>
        <p:spPr>
          <a:xfrm>
            <a:off x="1038225" y="1948645"/>
            <a:ext cx="7098456" cy="4547405"/>
          </a:xfrm>
          <a:prstGeom prst="rect">
            <a:avLst/>
          </a:prstGeom>
          <a:noFill/>
        </p:spPr>
      </p:pic>
      <p:grpSp>
        <p:nvGrpSpPr>
          <p:cNvPr id="13" name="Group 36"/>
          <p:cNvGrpSpPr>
            <a:grpSpLocks/>
          </p:cNvGrpSpPr>
          <p:nvPr/>
        </p:nvGrpSpPr>
        <p:grpSpPr bwMode="auto">
          <a:xfrm>
            <a:off x="933450" y="2933699"/>
            <a:ext cx="7010399" cy="3440113"/>
            <a:chOff x="759" y="1106"/>
            <a:chExt cx="4317" cy="2713"/>
          </a:xfrm>
        </p:grpSpPr>
        <p:pic>
          <p:nvPicPr>
            <p:cNvPr id="14" name="Picture 37"/>
            <p:cNvPicPr>
              <a:picLocks noChangeArrowheads="1" noChangeAspect="1"/>
            </p:cNvPicPr>
            <p:nvPr/>
          </p:nvPicPr>
          <p:blipFill>
            <a:blip r:embed="rId4"/>
            <a:srcRect b="-11" r="168"/>
            <a:stretch>
              <a:fillRect/>
            </a:stretch>
          </p:blipFill>
          <p:spPr bwMode="auto">
            <a:xfrm>
              <a:off x="759" y="1242"/>
              <a:ext cx="1276" cy="1572"/>
            </a:xfrm>
            <a:prstGeom prst="rect">
              <a:avLst/>
            </a:prstGeom>
            <a:solidFill>
              <a:srgbClr val="FFFF99"/>
            </a:solidFill>
            <a:ln w="25400">
              <a:solidFill>
                <a:srgbClr val="000080"/>
              </a:solidFill>
              <a:miter lim="800000"/>
              <a:headEnd/>
              <a:tailEnd/>
            </a:ln>
          </p:spPr>
        </p:pic>
        <p:pic>
          <p:nvPicPr>
            <p:cNvPr id="15" name="Picture 38"/>
            <p:cNvPicPr>
              <a:picLocks noChangeArrowheads="1" noChangeAspect="1"/>
            </p:cNvPicPr>
            <p:nvPr/>
          </p:nvPicPr>
          <p:blipFill>
            <a:blip r:embed="rId5"/>
            <a:srcRect b="54251"/>
            <a:stretch>
              <a:fillRect/>
            </a:stretch>
          </p:blipFill>
          <p:spPr bwMode="auto">
            <a:xfrm>
              <a:off x="2290" y="2562"/>
              <a:ext cx="1155" cy="1257"/>
            </a:xfrm>
            <a:prstGeom prst="rect">
              <a:avLst/>
            </a:prstGeom>
            <a:solidFill>
              <a:srgbClr val="FFFF99"/>
            </a:solidFill>
            <a:ln w="25400">
              <a:solidFill>
                <a:srgbClr val="000080"/>
              </a:solidFill>
              <a:miter lim="800000"/>
              <a:headEnd/>
              <a:tailEnd/>
            </a:ln>
          </p:spPr>
        </p:pic>
        <p:pic>
          <p:nvPicPr>
            <p:cNvPr id="16" name="Picture 39"/>
            <p:cNvPicPr>
              <a:picLocks noChangeArrowheads="1" noChangeAspect="1"/>
            </p:cNvPicPr>
            <p:nvPr/>
          </p:nvPicPr>
          <p:blipFill>
            <a:blip r:embed="rId5"/>
            <a:srcRect b="-84" t="71369"/>
            <a:stretch>
              <a:fillRect/>
            </a:stretch>
          </p:blipFill>
          <p:spPr bwMode="auto">
            <a:xfrm>
              <a:off x="4013" y="1106"/>
              <a:ext cx="1063" cy="941"/>
            </a:xfrm>
            <a:prstGeom prst="rect">
              <a:avLst/>
            </a:prstGeom>
            <a:solidFill>
              <a:srgbClr val="FFFF99"/>
            </a:solidFill>
            <a:ln w="25400">
              <a:solidFill>
                <a:srgbClr val="000080"/>
              </a:solidFill>
              <a:miter lim="800000"/>
              <a:headEnd/>
              <a:tailEnd/>
            </a:ln>
          </p:spPr>
        </p:pic>
      </p:grpSp>
    </p:spTree>
  </p:cSld>
  <p:clrMapOvr>
    <a:masterClrMapping/>
  </p:clrMapOvr>
  <p:transition>
    <p:fade/>
  </p:transition>
  <p:timing>
    <p:tnLst>
      <p:par>
        <p:cTn dur="indefinite" id="1" nodeType="tmRoot" restart="never"/>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11560" y="1844824"/>
            <a:ext cx="3960440" cy="3660626"/>
          </a:xfrm>
        </p:spPr>
        <p:txBody>
          <a:bodyPr/>
          <a:lstStyle/>
          <a:p>
            <a:pPr algn="l">
              <a:lnSpc>
                <a:spcPct val="80000"/>
              </a:lnSpc>
            </a:pPr>
            <a:r>
              <a:rPr lang="es-ES" dirty="0" smtClean="0">
                <a:solidFill>
                  <a:srgbClr val="007934"/>
                </a:solidFill>
                <a:latin typeface="Arial" charset="0"/>
                <a:ea typeface="Times New Roman" pitchFamily="18" charset="0"/>
                <a:cs typeface="Arial" charset="0"/>
              </a:rPr>
              <a:t>Los SIG son sistemas computacional que pueden capturar, almacenar, analizar y desplegar información referenciada geográficamente.</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La potencialidad de los SIG está en la capacidad de relacionar información diferente en un contexto espacial para la toma de decisiones.</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Los SIG son programas enfocados al manejo de información georreferenciada en bases de datos. </a:t>
            </a:r>
          </a:p>
        </p:txBody>
      </p:sp>
      <p:sp>
        <p:nvSpPr>
          <p:cNvPr id="9" name="8 Marcador de texto"/>
          <p:cNvSpPr>
            <a:spLocks noGrp="1"/>
          </p:cNvSpPr>
          <p:nvPr>
            <p:ph type="body" idx="15"/>
          </p:nvPr>
        </p:nvSpPr>
        <p:spPr>
          <a:xfrm>
            <a:off x="616024" y="1340768"/>
            <a:ext cx="7772400" cy="432048"/>
          </a:xfrm>
          <a:prstGeom prst="rect">
            <a:avLst/>
          </a:prstGeom>
        </p:spPr>
        <p:txBody>
          <a:bodyPr/>
          <a:lstStyle/>
          <a:p>
            <a:r>
              <a:rPr lang="es-CO" dirty="0" smtClean="0">
                <a:solidFill>
                  <a:srgbClr val="7AD400"/>
                </a:solidFill>
                <a:effectLst>
                  <a:outerShdw blurRad="38100" dist="38100" dir="2700000" algn="tl">
                    <a:srgbClr val="C0C0C0"/>
                  </a:outerShdw>
                </a:effectLst>
              </a:rPr>
              <a:t>SIG</a:t>
            </a:r>
            <a:endParaRPr lang="es-CO" dirty="0">
              <a:solidFill>
                <a:srgbClr val="7AD400"/>
              </a:solidFill>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61974"/>
            <a:ext cx="7772400" cy="447675"/>
          </a:xfrm>
          <a:prstGeom prst="rect">
            <a:avLst/>
          </a:prstGeom>
        </p:spPr>
        <p:txBody>
          <a:bodyPr/>
          <a:lstStyle/>
          <a:p>
            <a:pPr lvl="0"/>
            <a:r>
              <a:rPr lang="es-CO" sz="2800" dirty="0" smtClean="0">
                <a:effectLst>
                  <a:outerShdw blurRad="38100" dist="38100" dir="2700000" algn="tl">
                    <a:srgbClr val="C0C0C0"/>
                  </a:outerShdw>
                </a:effectLst>
                <a:latin typeface="Arial" pitchFamily="34" charset="0"/>
                <a:cs typeface="Arial" pitchFamily="34" charset="0"/>
              </a:rPr>
              <a:t>2. DIFERENCIAS ENTRE UN SIG Y UN CAD</a:t>
            </a:r>
          </a:p>
        </p:txBody>
      </p:sp>
      <p:pic>
        <p:nvPicPr>
          <p:cNvPr id="11" name="Picture 4"/>
          <p:cNvPicPr>
            <a:picLocks noChangeAspect="1" noChangeArrowheads="1"/>
          </p:cNvPicPr>
          <p:nvPr/>
        </p:nvPicPr>
        <p:blipFill>
          <a:blip r:embed="rId3"/>
          <a:srcRect/>
          <a:stretch>
            <a:fillRect/>
          </a:stretch>
        </p:blipFill>
        <p:spPr>
          <a:xfrm>
            <a:off x="5715000" y="1219200"/>
            <a:ext cx="3035300" cy="2306638"/>
          </a:xfrm>
          <a:prstGeom prst="rect">
            <a:avLst/>
          </a:prstGeom>
          <a:noFill/>
        </p:spPr>
      </p:pic>
      <p:pic>
        <p:nvPicPr>
          <p:cNvPr id="12" name="Picture 6"/>
          <p:cNvPicPr>
            <a:picLocks noChangeAspect="1" noChangeArrowheads="1"/>
          </p:cNvPicPr>
          <p:nvPr/>
        </p:nvPicPr>
        <p:blipFill>
          <a:blip r:embed="rId4"/>
          <a:srcRect/>
          <a:stretch>
            <a:fillRect/>
          </a:stretch>
        </p:blipFill>
        <p:spPr>
          <a:xfrm>
            <a:off x="4724400" y="3657600"/>
            <a:ext cx="3276600" cy="2624138"/>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11560" y="1844824"/>
            <a:ext cx="3960440" cy="3660626"/>
          </a:xfrm>
        </p:spPr>
        <p:txBody>
          <a:bodyPr/>
          <a:lstStyle/>
          <a:p>
            <a:pPr>
              <a:lnSpc>
                <a:spcPct val="90000"/>
              </a:lnSpc>
            </a:pPr>
            <a:r>
              <a:rPr lang="es-ES" dirty="0" smtClean="0">
                <a:solidFill>
                  <a:srgbClr val="007635"/>
                </a:solidFill>
                <a:latin typeface="Arial" charset="0"/>
                <a:ea typeface="Times New Roman" pitchFamily="18" charset="0"/>
                <a:cs typeface="Arial" charset="0"/>
              </a:rPr>
              <a:t>El software CAD se usa para crear con mucha precisión planos, ilustraciones técnicas y diversos archivos gráficos que se usan para modelar objetos del mundo real.</a:t>
            </a:r>
            <a:br>
              <a:rPr lang="es-ES" dirty="0" smtClean="0">
                <a:solidFill>
                  <a:srgbClr val="007635"/>
                </a:solidFill>
                <a:latin typeface="Arial" charset="0"/>
                <a:ea typeface="Times New Roman" pitchFamily="18" charset="0"/>
                <a:cs typeface="Arial" charset="0"/>
              </a:rPr>
            </a:br>
            <a:r>
              <a:rPr lang="es-ES" dirty="0" smtClean="0">
                <a:solidFill>
                  <a:srgbClr val="007635"/>
                </a:solidFill>
                <a:latin typeface="Arial" charset="0"/>
                <a:ea typeface="Times New Roman" pitchFamily="18" charset="0"/>
                <a:cs typeface="Arial" charset="0"/>
              </a:rPr>
              <a:t/>
            </a:r>
            <a:br>
              <a:rPr lang="es-ES" dirty="0" smtClean="0">
                <a:solidFill>
                  <a:srgbClr val="007635"/>
                </a:solidFill>
                <a:latin typeface="Arial" charset="0"/>
                <a:ea typeface="Times New Roman" pitchFamily="18" charset="0"/>
                <a:cs typeface="Arial" charset="0"/>
              </a:rPr>
            </a:br>
            <a:r>
              <a:rPr lang="es-ES" dirty="0" smtClean="0">
                <a:solidFill>
                  <a:srgbClr val="007635"/>
                </a:solidFill>
                <a:latin typeface="Arial" charset="0"/>
                <a:ea typeface="Times New Roman" pitchFamily="18" charset="0"/>
                <a:cs typeface="Arial" charset="0"/>
              </a:rPr>
              <a:t>Usualmente se combinan con sistemas CAM (</a:t>
            </a:r>
            <a:r>
              <a:rPr lang="es-ES" dirty="0" err="1" smtClean="0">
                <a:solidFill>
                  <a:srgbClr val="007635"/>
                </a:solidFill>
                <a:latin typeface="Arial" charset="0"/>
                <a:ea typeface="Times New Roman" pitchFamily="18" charset="0"/>
                <a:cs typeface="Arial" charset="0"/>
              </a:rPr>
              <a:t>Computer</a:t>
            </a:r>
            <a:r>
              <a:rPr lang="es-ES" dirty="0" smtClean="0">
                <a:solidFill>
                  <a:srgbClr val="007635"/>
                </a:solidFill>
                <a:latin typeface="Arial" charset="0"/>
                <a:ea typeface="Times New Roman" pitchFamily="18" charset="0"/>
                <a:cs typeface="Arial" charset="0"/>
              </a:rPr>
              <a:t> </a:t>
            </a:r>
            <a:r>
              <a:rPr lang="es-ES" dirty="0" err="1" smtClean="0">
                <a:solidFill>
                  <a:srgbClr val="007635"/>
                </a:solidFill>
                <a:latin typeface="Arial" charset="0"/>
                <a:ea typeface="Times New Roman" pitchFamily="18" charset="0"/>
                <a:cs typeface="Arial" charset="0"/>
              </a:rPr>
              <a:t>Aided</a:t>
            </a:r>
            <a:r>
              <a:rPr lang="es-ES" dirty="0" smtClean="0">
                <a:solidFill>
                  <a:srgbClr val="007635"/>
                </a:solidFill>
                <a:latin typeface="Arial" charset="0"/>
                <a:ea typeface="Times New Roman" pitchFamily="18" charset="0"/>
                <a:cs typeface="Arial" charset="0"/>
              </a:rPr>
              <a:t> Machine) para la fabricación y manufacturación de productos con precisión.</a:t>
            </a:r>
            <a:br>
              <a:rPr lang="es-ES" dirty="0" smtClean="0">
                <a:solidFill>
                  <a:srgbClr val="007635"/>
                </a:solidFill>
                <a:latin typeface="Arial" charset="0"/>
                <a:ea typeface="Times New Roman" pitchFamily="18" charset="0"/>
                <a:cs typeface="Arial" charset="0"/>
              </a:rPr>
            </a:br>
            <a:r>
              <a:rPr lang="es-ES" dirty="0" smtClean="0">
                <a:solidFill>
                  <a:srgbClr val="007635"/>
                </a:solidFill>
                <a:latin typeface="Arial" charset="0"/>
                <a:ea typeface="Times New Roman" pitchFamily="18" charset="0"/>
                <a:cs typeface="Arial" charset="0"/>
              </a:rPr>
              <a:t/>
            </a:r>
            <a:br>
              <a:rPr lang="es-ES" dirty="0" smtClean="0">
                <a:solidFill>
                  <a:srgbClr val="007635"/>
                </a:solidFill>
                <a:latin typeface="Arial" charset="0"/>
                <a:ea typeface="Times New Roman" pitchFamily="18" charset="0"/>
                <a:cs typeface="Arial" charset="0"/>
              </a:rPr>
            </a:br>
            <a:r>
              <a:rPr lang="es-ES" dirty="0" smtClean="0">
                <a:solidFill>
                  <a:srgbClr val="007635"/>
                </a:solidFill>
                <a:latin typeface="Arial" charset="0"/>
                <a:ea typeface="Times New Roman" pitchFamily="18" charset="0"/>
                <a:cs typeface="Arial" charset="0"/>
              </a:rPr>
              <a:t>Los CAD son programas gráficos en los que la precisión de los dibujos es el factor más importante. </a:t>
            </a:r>
          </a:p>
        </p:txBody>
      </p:sp>
      <p:sp>
        <p:nvSpPr>
          <p:cNvPr id="9" name="8 Marcador de texto"/>
          <p:cNvSpPr>
            <a:spLocks noGrp="1"/>
          </p:cNvSpPr>
          <p:nvPr>
            <p:ph type="body" idx="15"/>
          </p:nvPr>
        </p:nvSpPr>
        <p:spPr>
          <a:xfrm>
            <a:off x="616024" y="1340768"/>
            <a:ext cx="7772400" cy="432048"/>
          </a:xfrm>
          <a:prstGeom prst="rect">
            <a:avLst/>
          </a:prstGeom>
        </p:spPr>
        <p:txBody>
          <a:bodyPr/>
          <a:lstStyle/>
          <a:p>
            <a:r>
              <a:rPr lang="es-CO" dirty="0" smtClean="0">
                <a:solidFill>
                  <a:srgbClr val="7AD400"/>
                </a:solidFill>
                <a:effectLst>
                  <a:outerShdw blurRad="38100" dist="38100" dir="2700000" algn="tl">
                    <a:srgbClr val="C0C0C0"/>
                  </a:outerShdw>
                </a:effectLst>
              </a:rPr>
              <a:t>CAD</a:t>
            </a:r>
            <a:endParaRPr lang="es-CO" dirty="0">
              <a:solidFill>
                <a:srgbClr val="7AD400"/>
              </a:solidFill>
            </a:endParaRP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61974"/>
            <a:ext cx="7772400" cy="447675"/>
          </a:xfrm>
          <a:prstGeom prst="rect">
            <a:avLst/>
          </a:prstGeom>
        </p:spPr>
        <p:txBody>
          <a:bodyPr/>
          <a:lstStyle/>
          <a:p>
            <a:pPr lvl="0"/>
            <a:r>
              <a:rPr lang="es-CO" sz="2800" dirty="0" smtClean="0">
                <a:effectLst>
                  <a:outerShdw blurRad="38100" dist="38100" dir="2700000" algn="tl">
                    <a:srgbClr val="C0C0C0"/>
                  </a:outerShdw>
                </a:effectLst>
                <a:latin typeface="Arial" pitchFamily="34" charset="0"/>
                <a:cs typeface="Arial" pitchFamily="34" charset="0"/>
              </a:rPr>
              <a:t>2. DIFERENCIAS ENTRE UN SIG Y UN CAD</a:t>
            </a:r>
          </a:p>
        </p:txBody>
      </p:sp>
      <p:pic>
        <p:nvPicPr>
          <p:cNvPr id="10" name="Picture 4"/>
          <p:cNvPicPr>
            <a:picLocks noChangeAspect="1" noChangeArrowheads="1"/>
          </p:cNvPicPr>
          <p:nvPr/>
        </p:nvPicPr>
        <p:blipFill>
          <a:blip r:embed="rId3"/>
          <a:srcRect/>
          <a:stretch>
            <a:fillRect/>
          </a:stretch>
        </p:blipFill>
        <p:spPr>
          <a:xfrm>
            <a:off x="5524500" y="1495425"/>
            <a:ext cx="2743200" cy="2352675"/>
          </a:xfrm>
          <a:prstGeom prst="rect">
            <a:avLst/>
          </a:prstGeom>
          <a:noFill/>
        </p:spPr>
      </p:pic>
      <p:pic>
        <p:nvPicPr>
          <p:cNvPr id="13" name="Picture 6"/>
          <p:cNvPicPr>
            <a:picLocks noChangeAspect="1" noChangeArrowheads="1"/>
          </p:cNvPicPr>
          <p:nvPr/>
        </p:nvPicPr>
        <p:blipFill>
          <a:blip r:embed="rId4"/>
          <a:srcRect/>
          <a:stretch>
            <a:fillRect/>
          </a:stretch>
        </p:blipFill>
        <p:spPr>
          <a:xfrm>
            <a:off x="4876800" y="4019550"/>
            <a:ext cx="3124200" cy="2373313"/>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573459" y="1854349"/>
            <a:ext cx="3950915" cy="4384526"/>
          </a:xfrm>
        </p:spPr>
        <p:txBody>
          <a:bodyPr/>
          <a:lstStyle/>
          <a:p>
            <a:pPr algn="l"/>
            <a:r>
              <a:rPr lang="es-ES" dirty="0" smtClean="0">
                <a:solidFill>
                  <a:srgbClr val="007934"/>
                </a:solidFill>
                <a:latin typeface="Arial" charset="0"/>
                <a:ea typeface="Times New Roman" pitchFamily="18" charset="0"/>
                <a:cs typeface="Arial" charset="0"/>
              </a:rPr>
              <a:t>La referenciación de las redes de acueducto y alcantarillado se inició en E.P.M. en 1965, debido a que la información que existía en los  planos convencionales no era suficiente para realizar una buena planeación, diseño, construcción, mantenimiento, reposición y operación de las redes.</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A partir de 1997 se comenzó a localizar sobre planos en medio digital las redes existentes y aquellas que se han ido construyendo o retirado de servicio. </a:t>
            </a:r>
          </a:p>
        </p:txBody>
      </p:sp>
      <p:sp>
        <p:nvSpPr>
          <p:cNvPr id="9" name="8 Marcador de texto"/>
          <p:cNvSpPr>
            <a:spLocks noGrp="1"/>
          </p:cNvSpPr>
          <p:nvPr>
            <p:ph type="body" idx="15"/>
          </p:nvPr>
        </p:nvSpPr>
        <p:spPr>
          <a:xfrm>
            <a:off x="616024" y="1340768"/>
            <a:ext cx="7772400" cy="432048"/>
          </a:xfrm>
          <a:prstGeom prst="rect">
            <a:avLst/>
          </a:prstGeom>
        </p:spPr>
        <p:txBody>
          <a:bodyPr/>
          <a:lstStyle/>
          <a:p>
            <a:r>
              <a:rPr lang="es-CO" b="0" dirty="0" smtClean="0">
                <a:solidFill>
                  <a:srgbClr val="007934"/>
                </a:solidFill>
                <a:effectLst>
                  <a:outerShdw blurRad="38100" dist="38100" dir="2700000" algn="tl">
                    <a:srgbClr val="C0C0C0"/>
                  </a:outerShdw>
                </a:effectLst>
                <a:latin typeface="Arial" pitchFamily="34" charset="0"/>
                <a:cs typeface="Arial" pitchFamily="34" charset="0"/>
              </a:rPr>
              <a:t>3.1.  </a:t>
            </a:r>
            <a:r>
              <a:rPr lang="es-ES" b="0" dirty="0" smtClean="0">
                <a:solidFill>
                  <a:srgbClr val="007934"/>
                </a:solidFill>
                <a:effectLst>
                  <a:outerShdw blurRad="38100" dist="38100" dir="2700000" algn="tl">
                    <a:srgbClr val="C0C0C0"/>
                  </a:outerShdw>
                </a:effectLst>
                <a:latin typeface="Arial" pitchFamily="34" charset="0"/>
                <a:cs typeface="Arial" pitchFamily="34" charset="0"/>
              </a:rPr>
              <a:t>Antecedentes georreferenciación en epm</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628650"/>
            <a:ext cx="7772400" cy="438150"/>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3. GEORREFERENCIACIÓN</a:t>
            </a:r>
          </a:p>
        </p:txBody>
      </p:sp>
      <p:pic>
        <p:nvPicPr>
          <p:cNvPr id="2051" name="Picture 3"/>
          <p:cNvPicPr>
            <a:picLocks noChangeAspect="1" noChangeArrowheads="1"/>
          </p:cNvPicPr>
          <p:nvPr/>
        </p:nvPicPr>
        <p:blipFill>
          <a:blip r:embed="rId4" cstate="print"/>
          <a:srcRect/>
          <a:stretch>
            <a:fillRect/>
          </a:stretch>
        </p:blipFill>
        <p:spPr bwMode="auto">
          <a:xfrm>
            <a:off x="4619626" y="1845140"/>
            <a:ext cx="1619250" cy="1421934"/>
          </a:xfrm>
          <a:prstGeom prst="rect">
            <a:avLst/>
          </a:prstGeom>
          <a:noFill/>
        </p:spPr>
      </p:pic>
      <p:sp>
        <p:nvSpPr>
          <p:cNvPr id="11" name="AutoShape 60"/>
          <p:cNvSpPr>
            <a:spLocks noChangeArrowheads="1"/>
          </p:cNvSpPr>
          <p:nvPr/>
        </p:nvSpPr>
        <p:spPr bwMode="auto">
          <a:xfrm>
            <a:off x="6059488" y="2514600"/>
            <a:ext cx="627061" cy="4603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es-CO"/>
          </a:p>
        </p:txBody>
      </p:sp>
      <p:pic>
        <p:nvPicPr>
          <p:cNvPr id="12" name="Picture 59"/>
          <p:cNvPicPr>
            <a:picLocks noChangeAspect="1" noChangeArrowheads="1"/>
          </p:cNvPicPr>
          <p:nvPr/>
        </p:nvPicPr>
        <p:blipFill>
          <a:blip r:embed="rId5"/>
          <a:srcRect/>
          <a:stretch>
            <a:fillRect/>
          </a:stretch>
        </p:blipFill>
        <p:spPr>
          <a:xfrm>
            <a:off x="6702425" y="2123295"/>
            <a:ext cx="1851025" cy="1200929"/>
          </a:xfrm>
          <a:prstGeom prst="rect">
            <a:avLst/>
          </a:prstGeom>
          <a:noFill/>
          <a:ln w="38100">
            <a:solidFill>
              <a:srgbClr val="008000"/>
            </a:solidFill>
          </a:ln>
        </p:spPr>
      </p:pic>
      <p:graphicFrame>
        <p:nvGraphicFramePr>
          <p:cNvPr id="13" name="Object 5"/>
          <p:cNvGraphicFramePr>
            <a:graphicFrameLocks noChangeAspect="1"/>
          </p:cNvGraphicFramePr>
          <p:nvPr/>
        </p:nvGraphicFramePr>
        <p:xfrm>
          <a:off x="4762501" y="4457699"/>
          <a:ext cx="4019549" cy="2041525"/>
        </p:xfrm>
        <a:graphic>
          <a:graphicData uri="http://schemas.openxmlformats.org/presentationml/2006/ole">
            <p:oleObj spid="_x0000_s2054" name="Foto de Photo Editor" r:id="rId6" imgW="5890771" imgH="7292972" progId="">
              <p:embed/>
            </p:oleObj>
          </a:graphicData>
        </a:graphic>
      </p:graphicFrame>
      <p:sp>
        <p:nvSpPr>
          <p:cNvPr id="15" name="AutoShape 62"/>
          <p:cNvSpPr>
            <a:spLocks noChangeArrowheads="1"/>
          </p:cNvSpPr>
          <p:nvPr/>
        </p:nvSpPr>
        <p:spPr bwMode="auto">
          <a:xfrm rot="5400000">
            <a:off x="7260431" y="3544096"/>
            <a:ext cx="720725"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lgn="ctr">
            <a:solidFill>
              <a:schemeClr val="tx1"/>
            </a:solidFill>
            <a:miter lim="800000"/>
            <a:headEnd/>
            <a:tailEnd/>
          </a:ln>
        </p:spPr>
        <p:txBody>
          <a:bodyPr wrap="none" anchor="ctr"/>
          <a:lstStyle/>
          <a:p>
            <a:endParaRPr lang="es-CO"/>
          </a:p>
        </p:txBody>
      </p:sp>
      <p:pic>
        <p:nvPicPr>
          <p:cNvPr id="16" name="Picture 2"/>
          <p:cNvPicPr>
            <a:picLocks noChangeAspect="1" noChangeArrowheads="1"/>
          </p:cNvPicPr>
          <p:nvPr/>
        </p:nvPicPr>
        <p:blipFill>
          <a:blip r:embed="rId7" cstate="print"/>
          <a:srcRect/>
          <a:stretch>
            <a:fillRect/>
          </a:stretch>
        </p:blipFill>
        <p:spPr bwMode="auto">
          <a:xfrm>
            <a:off x="4755454" y="3533775"/>
            <a:ext cx="2083496" cy="1387034"/>
          </a:xfrm>
          <a:prstGeom prst="rect">
            <a:avLst/>
          </a:prstGeom>
          <a:noFill/>
          <a:ln w="9525">
            <a:solidFill>
              <a:schemeClr val="tx1"/>
            </a:solidFill>
            <a:miter lim="800000"/>
            <a:headEnd/>
            <a:tailEnd/>
          </a:ln>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47725" y="1990724"/>
            <a:ext cx="7029450" cy="4314826"/>
          </a:xfrm>
        </p:spPr>
        <p:txBody>
          <a:bodyPr/>
          <a:lstStyle/>
          <a:p>
            <a:pPr algn="l" eaLnBrk="0" hangingPunct="0">
              <a:tabLst>
                <a:tab pos="90488" algn="l"/>
                <a:tab pos="457200" algn="l"/>
              </a:tabLst>
              <a:defRPr/>
            </a:pPr>
            <a:r>
              <a:rPr lang="es-CO" dirty="0" smtClean="0">
                <a:solidFill>
                  <a:srgbClr val="007934"/>
                </a:solidFill>
                <a:latin typeface="Arial" charset="0"/>
                <a:ea typeface="Times New Roman" pitchFamily="18" charset="0"/>
                <a:cs typeface="Arial" charset="0"/>
              </a:rPr>
              <a:t>En la taquilla 19 del sótano 2 del Edificio EPM se atienden las consultas de particulares sobre redes de acueducto y alcantarillado y se entrega una impresión tamaño carta en blanco y negro del sector consultado, sin ningún costo.  En esta taquilla NO se entrega información en medio digital.</a:t>
            </a:r>
            <a:br>
              <a:rPr lang="es-CO"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Para impresiones mayores, deberá solicitarse al Equipo SIGMA, con carta dirigida al coordinador de este Equipo.  Estas impresiones sí tienen costo. La Gerencia Metropolitana Aguas NO suministra información cartográfica en medio digital a particulares.</a:t>
            </a:r>
            <a:br>
              <a:rPr lang="es-CO" dirty="0" smtClean="0">
                <a:solidFill>
                  <a:srgbClr val="007934"/>
                </a:solidFill>
                <a:latin typeface="Arial" charset="0"/>
                <a:ea typeface="Times New Roman" pitchFamily="18" charset="0"/>
                <a:cs typeface="Arial" charset="0"/>
              </a:rPr>
            </a:br>
            <a:r>
              <a:rPr lang="es-ES" dirty="0" smtClean="0">
                <a:solidFill>
                  <a:srgbClr val="007934"/>
                </a:solidFill>
                <a:latin typeface="Arial" charset="0"/>
                <a:ea typeface="Times New Roman" pitchFamily="18" charset="0"/>
                <a:cs typeface="Arial" charset="0"/>
              </a:rPr>
              <a:t/>
            </a:r>
            <a:br>
              <a:rPr lang="es-ES" dirty="0" smtClean="0">
                <a:solidFill>
                  <a:srgbClr val="007934"/>
                </a:solidFill>
                <a:latin typeface="Arial" charset="0"/>
                <a:ea typeface="Times New Roman" pitchFamily="18" charset="0"/>
                <a:cs typeface="Arial" charset="0"/>
              </a:rPr>
            </a:br>
            <a:r>
              <a:rPr lang="es-CO" dirty="0" smtClean="0">
                <a:solidFill>
                  <a:srgbClr val="007934"/>
                </a:solidFill>
                <a:latin typeface="Arial" charset="0"/>
                <a:ea typeface="Times New Roman" pitchFamily="18" charset="0"/>
                <a:cs typeface="Arial" charset="0"/>
              </a:rPr>
              <a:t>Para entrega de información digital de redes a diseñadores particulares o entidades oficiales, el funcionario de EEPPM deberá diligenciar el formato Contrato de Licencia de Uso de Información de Redes de Servicios Públicos Domiciliarios.</a:t>
            </a:r>
          </a:p>
        </p:txBody>
      </p:sp>
      <p:sp>
        <p:nvSpPr>
          <p:cNvPr id="9" name="8 Marcador de texto"/>
          <p:cNvSpPr>
            <a:spLocks noGrp="1"/>
          </p:cNvSpPr>
          <p:nvPr>
            <p:ph type="body" idx="15"/>
          </p:nvPr>
        </p:nvSpPr>
        <p:spPr>
          <a:xfrm>
            <a:off x="616024" y="1340768"/>
            <a:ext cx="7772400" cy="432048"/>
          </a:xfrm>
          <a:prstGeom prst="rect">
            <a:avLst/>
          </a:prstGeom>
        </p:spPr>
        <p:txBody>
          <a:bodyPr/>
          <a:lstStyle/>
          <a:p>
            <a:pPr algn="ctr"/>
            <a:r>
              <a:rPr lang="es-ES" b="0" dirty="0" smtClean="0">
                <a:solidFill>
                  <a:srgbClr val="007934"/>
                </a:solidFill>
                <a:effectLst>
                  <a:outerShdw blurRad="38100" dist="38100" dir="2700000" algn="tl">
                    <a:srgbClr val="C0C0C0"/>
                  </a:outerShdw>
                </a:effectLst>
                <a:latin typeface="Arial" pitchFamily="34" charset="0"/>
                <a:cs typeface="Arial" pitchFamily="34" charset="0"/>
              </a:rPr>
              <a:t>3.2.</a:t>
            </a:r>
            <a:r>
              <a:rPr lang="es-CO" b="0" dirty="0" smtClean="0">
                <a:solidFill>
                  <a:srgbClr val="007934"/>
                </a:solidFill>
                <a:effectLst>
                  <a:outerShdw blurRad="38100" dist="38100" dir="2700000" algn="tl">
                    <a:srgbClr val="C0C0C0"/>
                  </a:outerShdw>
                </a:effectLst>
                <a:latin typeface="Arial" pitchFamily="34" charset="0"/>
                <a:cs typeface="Arial" pitchFamily="34" charset="0"/>
              </a:rPr>
              <a:t> Suministro de información de las redes propiedad epm a particulares</a:t>
            </a:r>
          </a:p>
        </p:txBody>
      </p:sp>
      <p:sp>
        <p:nvSpPr>
          <p:cNvPr id="6" name="5 Marcador de texto"/>
          <p:cNvSpPr>
            <a:spLocks noGrp="1"/>
          </p:cNvSpPr>
          <p:nvPr>
            <p:ph type="body" idx="13"/>
          </p:nvPr>
        </p:nvSpPr>
        <p:spPr/>
        <p:txBody>
          <a:bodyPr/>
          <a:lstStyle/>
          <a:p>
            <a:r>
              <a:rPr lang="es-CO" dirty="0" smtClean="0">
                <a:solidFill>
                  <a:srgbClr val="7AD400"/>
                </a:solidFill>
                <a:effectLst>
                  <a:outerShdw blurRad="38100" dist="38100" dir="2700000" algn="tl">
                    <a:srgbClr val="C0C0C0"/>
                  </a:outerShdw>
                </a:effectLst>
                <a:latin typeface="Arial" pitchFamily="34" charset="0"/>
                <a:cs typeface="Arial" pitchFamily="34" charset="0"/>
              </a:rPr>
              <a:t>Sistema de Información Geográfica Institucional y Modelo de Aguas</a:t>
            </a:r>
            <a:endParaRPr lang="es-CO" dirty="0"/>
          </a:p>
        </p:txBody>
      </p:sp>
      <p:sp>
        <p:nvSpPr>
          <p:cNvPr id="8" name="7 Marcador de texto"/>
          <p:cNvSpPr>
            <a:spLocks noGrp="1"/>
          </p:cNvSpPr>
          <p:nvPr>
            <p:ph type="body" idx="14"/>
          </p:nvPr>
        </p:nvSpPr>
        <p:spPr>
          <a:xfrm>
            <a:off x="544016" y="548679"/>
            <a:ext cx="7772400" cy="489545"/>
          </a:xfrm>
          <a:prstGeom prst="rect">
            <a:avLst/>
          </a:prstGeom>
        </p:spPr>
        <p:txBody>
          <a:bodyPr/>
          <a:lstStyle/>
          <a:p>
            <a:r>
              <a:rPr lang="es-CO" dirty="0" smtClean="0">
                <a:effectLst>
                  <a:outerShdw blurRad="38100" dist="38100" dir="2700000" algn="tl">
                    <a:srgbClr val="C0C0C0"/>
                  </a:outerShdw>
                </a:effectLst>
                <a:latin typeface="Arial" pitchFamily="34" charset="0"/>
                <a:cs typeface="Arial" pitchFamily="34" charset="0"/>
              </a:rPr>
              <a:t>3. GEORREFERENCIACIÓN</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EPM">
      <a:dk1>
        <a:srgbClr val="FFFFFF"/>
      </a:dk1>
      <a:lt1>
        <a:srgbClr val="2F2F2F"/>
      </a:lt1>
      <a:dk2>
        <a:srgbClr val="FFFFFF"/>
      </a:dk2>
      <a:lt2>
        <a:srgbClr val="2F2F2F"/>
      </a:lt2>
      <a:accent1>
        <a:srgbClr val="F2F2F2"/>
      </a:accent1>
      <a:accent2>
        <a:srgbClr val="92D050"/>
      </a:accent2>
      <a:accent3>
        <a:srgbClr val="9BBB59"/>
      </a:accent3>
      <a:accent4>
        <a:srgbClr val="007934"/>
      </a:accent4>
      <a:accent5>
        <a:srgbClr val="64E032"/>
      </a:accent5>
      <a:accent6>
        <a:srgbClr val="2F2F2F"/>
      </a:accent6>
      <a:hlink>
        <a:srgbClr val="5DBF0C"/>
      </a:hlink>
      <a:folHlink>
        <a:srgbClr val="007934"/>
      </a:folHlink>
    </a:clrScheme>
    <a:fontScheme name="Fuentes EPM">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0" marR="0" indent="0" algn="ctr" defTabSz="914400" rtl="0" eaLnBrk="1" fontAlgn="auto" latinLnBrk="0" hangingPunct="1">
          <a:lnSpc>
            <a:spcPct val="100000"/>
          </a:lnSpc>
          <a:spcBef>
            <a:spcPct val="0"/>
          </a:spcBef>
          <a:spcAft>
            <a:spcPts val="0"/>
          </a:spcAft>
          <a:buClrTx/>
          <a:buSzTx/>
          <a:buFontTx/>
          <a:buNone/>
          <a:tabLst/>
          <a:defRPr kumimoji="0" sz="4400" b="0" i="0" u="none" strike="noStrike" kern="1200" cap="none" spc="0" normalizeH="0" baseline="0" noProof="0" dirty="0" smtClean="0">
            <a:ln>
              <a:noFill/>
            </a:ln>
            <a:solidFill>
              <a:schemeClr val="tx1"/>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1748</Words>
  <Application/>
  <PresentationFormat>Presentación en pantalla (4:3)</PresentationFormat>
  <Paragraphs>237</Paragraphs>
  <Slides>40</Slides>
  <Notes>40</Notes>
  <HiddenSlides>0</HiddenSlides>
  <MMClips>0</MMClips>
  <ScaleCrop>false</ScaleCrop>
  <HeadingPairs>
    <vt:vector baseType="variant" size="6">
      <vt:variant>
        <vt:lpstr>Tema</vt:lpstr>
      </vt:variant>
      <vt:variant>
        <vt:i4>1</vt:i4>
      </vt:variant>
      <vt:variant>
        <vt:lpstr>Servidores OLE incrustados</vt:lpstr>
      </vt:variant>
      <vt:variant>
        <vt:i4>2</vt:i4>
      </vt:variant>
      <vt:variant>
        <vt:lpstr>Títulos de diapositiva</vt:lpstr>
      </vt:variant>
      <vt:variant>
        <vt:i4>40</vt:i4>
      </vt:variant>
    </vt:vector>
  </HeadingPairs>
  <TitlesOfParts>
    <vt:vector baseType="lpstr" size="43">
      <vt:lpstr>Tema de Office</vt:lpstr>
      <vt:lpstr>Foto de Photo Editor</vt:lpstr>
      <vt:lpstr>CorelDRAW</vt:lpstr>
      <vt:lpstr>Diapositiva 1</vt:lpstr>
      <vt:lpstr>Agenda / Temas</vt:lpstr>
      <vt:lpstr>Sistema de Información Geográfica Institucional y Modelo de Aguas</vt:lpstr>
      <vt:lpstr>Diapositiva 4</vt:lpstr>
      <vt:lpstr>Diapositiva 5</vt:lpstr>
      <vt:lpstr>Los SIG son sistemas computacional que pueden capturar, almacenar, analizar y desplegar información referenciada geográficamente.  La potencialidad de los SIG está en la capacidad de relacionar información diferente en un contexto espacial para la toma de decisiones.  Los SIG son programas enfocados al manejo de información georreferenciada en bases de datos. </vt:lpstr>
      <vt:lpstr>El software CAD se usa para crear con mucha precisión planos, ilustraciones técnicas y diversos archivos gráficos que se usan para modelar objetos del mundo real.  Usualmente se combinan con sistemas CAM (Computer Aided Machine) para la fabricación y manufacturación de productos con precisión.  Los CAD son programas gráficos en los que la precisión de los dibujos es el factor más importante. </vt:lpstr>
      <vt:lpstr>La referenciación de las redes de acueducto y alcantarillado se inició en E.P.M. en 1965, debido a que la información que existía en los  planos convencionales no era suficiente para realizar una buena planeación, diseño, construcción, mantenimiento, reposición y operación de las redes.  A partir de 1997 se comenzó a localizar sobre planos en medio digital las redes existentes y aquellas que se han ido construyendo o retirado de servicio. </vt:lpstr>
      <vt:lpstr>En la taquilla 19 del sótano 2 del Edificio EPM se atienden las consultas de particulares sobre redes de acueducto y alcantarillado y se entrega una impresión tamaño carta en blanco y negro del sector consultado, sin ningún costo.  En esta taquilla NO se entrega información en medio digital.  Para impresiones mayores, deberá solicitarse al Equipo SIGMA, con carta dirigida al coordinador de este Equipo.  Estas impresiones sí tienen costo. La Gerencia Metropolitana Aguas NO suministra información cartográfica en medio digital a particulares.  Para entrega de información digital de redes a diseñadores particulares o entidades oficiales, el funcionario de EEPPM deberá diligenciar el formato Contrato de Licencia de Uso de Información de Redes de Servicios Públicos Domiciliarios.</vt:lpstr>
      <vt:lpstr>Diapositiva 10</vt:lpstr>
      <vt:lpstr>Tener una guía práctica para la referenciación de las redes de acueducto y alcantarillado de EPM y la posterior actualización de éstas en el Modelo Digital de Redes Aguas.  Estandarizar las actividades de referenciación y recolección de la información asociada a los elementos de las redes de acueducto y alcantarillado.  Presentar las especificaciones que deben cumplir todos los contratistas de proyectos para EPM, urbanizadores y constructores de proyectos particulares, para la referenciación de los elementos de las redes de acueducto y alcantarillado.  Sensibilizar a los actores que participan en estas actividades, para que se pueda disponer de una fuente de información oportuna y con excelente calidad, que permita incrementar la confiabilidad de la información. </vt:lpstr>
      <vt:lpstr>El trabajo de referenciación de redes podrá ser realizado por personal calificado en las áreas de conocimiento exigidas por EPM, con o sin experiencia en referenciación y en todo caso la responsabilidad por la calidad de la Georreferenciación será siempre asumida por el Constructor de la Obra.   Título tecnológico en: construcciones civiles, saneamiento ambiental,  construcciones civiles y acabados arquitectónicos, administración de obras civiles o topografía.  Título universitario en: ingeniería civil, ingeniería sanitaria, ingeniería catastral y geodesia, construcciones civiles, arquitectura, administración de obras civiles, topografía o afines.   </vt:lpstr>
      <vt:lpstr>Es el registro de la localización y de la información de cualquier objeto sobre la superficie terrestre, que permite a partir de este registro, ubicar y consultar los atributos del objeto cuando sea necesario.  Este registro se puede dar en coordenadas reales (X, Y, Z) o en medidas relativas a otros objetos identificables en la superficie terrestre.  </vt:lpstr>
      <vt:lpstr>De acuerdo a la Norma Icontec NTC-5043, la definición de Exactitud Temática es:  “Describe el grado de fidelidad de los valores de los atributos asignados a los elementos en la base de datos con respecto a su verdadera característica en el mundo real y la clasificación correcta de los objetos y sus relaciones de acuerdo con las especificaciones del producto.”  3.6.2. Exactitud de posición  Al realizar la referenciación es necesario tener en cuenta lo especificado en la Norma Icontec NTC-5043, respecto a la definición de Exactitud de Posición: “Describe la cercanía en posición de los objetos en el conjunto de datos, con respecto a sus posiciones verdaderas (o las asumidas como verdaderas).  Esta exactitud debe ser definida en términos de los componentes horizontal y vertical.  El componente horizontal se refiere a los valores de las coordenadas X y Y, mientras que el componente vertical hace relación a la coordenada Z (altura).” </vt:lpstr>
      <vt:lpstr>Está constituido por tres elementos: dos accesorios, elementos puntuales y una tubería o elemento lineal. La identificación del tramo de tubería comprendido entre dos elementos puntuales (cámara de inspección, sumidero, botadero, elemento especial), es igual a la que está definida en el plano de diseño o identificado también con una T y el número consecutivo correspondiente, así: T1, T2, T3, etc...    </vt:lpstr>
      <vt:lpstr> El tipo de referenciación a realizar en los contratos de las Empresas Públicas de Medellín E.S.P. Se definirá desde los pliegos de condiciones.   Para el caso de urbanizaciones y proyectos particulares, la referenciación se hará con equipos de precisión.      </vt:lpstr>
      <vt:lpstr>3.8.1. Referenciación con Cinta (R)   Consiste en localizar las redes de servicios públicos y sus accesorios tomando medidas a cinta a partir de los paramentos y/o bordes de vía que coincidan con los la base cartográfica del SIGMA y plasmarlos en campo sobre los esquemas de referenciación.  Se utilizarán plomadas para mejorar las medidas y localización del elemento puntual, tal como se hace en las mediciones topográficas.   Con este tipo de referenciación no se pueden obtener coordenadas reales de los elementos puntuales.     El dibujo en el campo debe hacerse sobre IMPRESIONES A ESCALA 1:200 de la cartografía del SIGMA y las redes existentes en el modelo digital de la red de Aguas del SIGMA     </vt:lpstr>
      <vt:lpstr>3.8.1. Referenciación con Cinta (R)    </vt:lpstr>
      <vt:lpstr>3.8.2. Referenciación con Equipos de Precisión (CR, GPS)  Este tipo de referenciación se ejecuta con equipos topográficos de precisión que permiten ubicar los elementos de las redes en coordenadas reales (CR) a partir de puntos geodésicos establecidos y aprobados por la Oficina del Grupo de Geodesia del Departamento Administrativo de Planeación Municipal de Medellín o a partir de varios puntos levantados con equipos GPS de alta precisión especificados para aplicaciones de topografía y geodesia validados por las Empresas Públicas de Medellín.  La proyección utilizada para los trabajos de EEPPM es AZIMUTAL EQUIDISTANTE que corresponde a la proyección PLANA CARTESIANA.   Para poder tener compatibilidad con SIGMA se deben utilizar puntos del año 1998 con las respectivas coordenadas en WGS84 de ese mismo año.       </vt:lpstr>
      <vt:lpstr>3.8.2. Referenciación con Equipos de Precisión (CR, GPS) Todos los archivos obtenidos en las observaciones deben entregarse en formato RINEX en el caso de levantamientos con pos proceso. Cuando se presenta un trabajo de referenciación con esta tecnología, cada punto capturado debe tomarse en modo de Alta Precisión y deberá entregarse un cuadro resumen en Excel con la siguiente información de las coordenadas corregidas:        Cuando se realice la referenciación mediante la combinación de equipos GPS (para los amarres) y de topografía tradicional, deberá entregarse copia de las libretas de campo y los cálculos de coordenadas aprobadas por la Interventoría / Supervisión de Obras.    </vt:lpstr>
      <vt:lpstr>    </vt:lpstr>
      <vt:lpstr>Posemos una funcionalidad en el G/Designer que permita cargar información al modelo de aguas de manera automática.  Beneficios Disminución de los tiempos de cargue de la información de referenciación al modelo de aguas. Disminución de los errores humanos al momento de cargar la información al modelo de aguas.  Exportación a TXT            </vt:lpstr>
      <vt:lpstr>Diapositiva 23</vt:lpstr>
      <vt:lpstr> Un sistema es «un conjunto de elementos y de relaciones entre esos elementos y sus propiedades». De manera que en realidad cualquier cosa puede ser  un sistema.  La relevancia de las relaciones por las que a un conjunto de objetos lo consideramos como un sistema dependerá de los propósitos que persigamos en nuestra investigación.   Relacionada con la noción de sistema está la de entorno: «el conjunto de objetos cuyos cambios de propiedades afectan a un sistema y que son afectados a su vez por la actividad del sistema.» Sistema y entorno (o medio) son pues conceptos correlativos y su delimitación es arbitraria. Si el sistema es un organismo animal, el entorno es el medio natural en que se desenvuelve, pero el conjunto del organismo (u organismos) más el medio constituye a su vez un sistema ecológico, etcétera      </vt:lpstr>
      <vt:lpstr>El sistema de acueducto en la ciudad de Medellín es el resultado de un interesante proceso histórico que se inicia a mediados del siglo pasado y viene hasta el presente.        </vt:lpstr>
      <vt:lpstr>     </vt:lpstr>
      <vt:lpstr>     </vt:lpstr>
      <vt:lpstr>     </vt:lpstr>
      <vt:lpstr>     </vt:lpstr>
      <vt:lpstr> “Norma de Diseño Acueducto Alcantarillado Vertimientos de la   Empresas Públicas de Medellín” (1990) Retoma la zonificación de la anterior norma, donde define el alcantarillado separado obligatorio en el sector comprendido por los municipios de Sabaneta, Itagüí, La Estrella, Envigado, Medellín y Bello. Se especificó además, que “…Toda urbanización nueva y/o vía nueva tendrá sistema de alcantarillado separado…” y continua “…Todo cambio de alcantarillado combinado en mal estado y/o insuficiente, se hará a alcantarillado separado inmediatamente…”  Durante la vigencia de la Norma, el sistema de alcantarillado se ha desarrollado de distintas formas dependiendo del ejecutor, así: Urbanizaciones nuevas Proyectos programa Habilitación Viviendas Proyectos PSMV en sectores combinados Conexión redes Municipios incluidos      </vt:lpstr>
      <vt:lpstr>El objetivo principal es la evacuación domiciliar de las aguas residuales mediante la construcción de  redes de alcantarillado por las vías y descargando redes de transporte o a una fuente de agua.  Los principales componentes son: -Redes de alcantarillado secundario -Redes de colección y transporte Sistemas de tratamiento.        </vt:lpstr>
      <vt:lpstr>     </vt:lpstr>
      <vt:lpstr>     </vt:lpstr>
      <vt:lpstr>     </vt:lpstr>
      <vt:lpstr>     </vt:lpstr>
      <vt:lpstr>     </vt:lpstr>
      <vt:lpstr>     </vt:lpstr>
      <vt:lpstr>     </vt:lpstr>
      <vt:lpstr>Contacto</vt:lpstr>
      <vt:lpstr>Diapositiva 40</vt:lpstr>
    </vt:vector>
  </TitlesOfParts>
  <LinksUpToDate>false</LinksUpToDate>
  <SharedDoc>false</SharedDoc>
  <HyperlinksChanged>false</HyperlinksChanged>
  <AppVersion>12.0000</AppVersion>
  <Company/>
  <Template/>
  <Manager/>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2012-04-26T19:52:59Z</dcterms:created>
  <dc:creator>EPM</dc:creator>
  <dcterms:modified xsi:type="dcterms:W3CDTF">2014-03-13T17:14:37Z</dcterms:modified>
  <cp:revision>0</cp:revision>
  <dc:title>Diapositiva 1</dc:title>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1642185</vt:lpwstr>
  </property>
  <property fmtid="{D5CDD505-2E9C-101B-9397-08002B2CF9AE}" name="NXPowerLiteSettings" pid="3">
    <vt:lpwstr>F7000400038000</vt:lpwstr>
  </property>
  <property fmtid="{D5CDD505-2E9C-101B-9397-08002B2CF9AE}" name="NXPowerLiteVersion" pid="4">
    <vt:lpwstr>S9.1.4</vt:lpwstr>
  </property>
  <property fmtid="{D5CDD505-2E9C-101B-9397-08002B2CF9AE}" name="my_tag_name" pid="5">
    <vt:lpwstr>MetaClean sync </vt:lpwstr>
  </property>
</Properties>
</file>