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 Id="rId5"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38"/>
  </p:notesMasterIdLst>
  <p:handoutMasterIdLst>
    <p:handoutMasterId r:id="rId39"/>
  </p:handoutMasterIdLst>
  <p:sldIdLst>
    <p:sldId id="258" r:id="rId2"/>
    <p:sldId id="311" r:id="rId3"/>
    <p:sldId id="319" r:id="rId4"/>
    <p:sldId id="312" r:id="rId5"/>
    <p:sldId id="315" r:id="rId6"/>
    <p:sldId id="316" r:id="rId7"/>
    <p:sldId id="317" r:id="rId8"/>
    <p:sldId id="318" r:id="rId9"/>
    <p:sldId id="320" r:id="rId10"/>
    <p:sldId id="322" r:id="rId11"/>
    <p:sldId id="306" r:id="rId12"/>
    <p:sldId id="336" r:id="rId13"/>
    <p:sldId id="305" r:id="rId14"/>
    <p:sldId id="276" r:id="rId15"/>
    <p:sldId id="307" r:id="rId16"/>
    <p:sldId id="308" r:id="rId17"/>
    <p:sldId id="310" r:id="rId18"/>
    <p:sldId id="335" r:id="rId19"/>
    <p:sldId id="291" r:id="rId20"/>
    <p:sldId id="292" r:id="rId21"/>
    <p:sldId id="300" r:id="rId22"/>
    <p:sldId id="323" r:id="rId23"/>
    <p:sldId id="297" r:id="rId24"/>
    <p:sldId id="329" r:id="rId25"/>
    <p:sldId id="293" r:id="rId26"/>
    <p:sldId id="328" r:id="rId27"/>
    <p:sldId id="324" r:id="rId28"/>
    <p:sldId id="327" r:id="rId29"/>
    <p:sldId id="326" r:id="rId30"/>
    <p:sldId id="325" r:id="rId31"/>
    <p:sldId id="332" r:id="rId32"/>
    <p:sldId id="330" r:id="rId33"/>
    <p:sldId id="333" r:id="rId34"/>
    <p:sldId id="301" r:id="rId35"/>
    <p:sldId id="331" r:id="rId36"/>
    <p:sldId id="262" r:id="rId3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35"/>
    <a:srgbClr val="007934"/>
    <a:srgbClr val="7AD400"/>
    <a:srgbClr val="5DBF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46" autoAdjust="0"/>
  </p:normalViewPr>
  <p:slideViewPr>
    <p:cSldViewPr snapToGrid="0">
      <p:cViewPr varScale="1">
        <p:scale>
          <a:sx n="92" d="100"/>
          <a:sy n="92" d="100"/>
        </p:scale>
        <p:origin x="13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7" d="100"/>
          <a:sy n="97" d="100"/>
        </p:scale>
        <p:origin x="-3570" y="-114"/>
      </p:cViewPr>
      <p:guideLst>
        <p:guide orient="horz" pos="2880"/>
        <p:guide pos="2160"/>
      </p:guideLst>
    </p:cSldViewPr>
  </p:notesViewPr>
  <p:gridSpacing cx="72008" cy="72008"/>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 Target="slides/slide1.xml" Type="http://schemas.openxmlformats.org/officeDocument/2006/relationships/slide"/>
<Relationship Id="rId20" Target="slides/slide19.xml" Type="http://schemas.openxmlformats.org/officeDocument/2006/relationships/slide"/>
<Relationship Id="rId21" Target="slides/slide20.xml" Type="http://schemas.openxmlformats.org/officeDocument/2006/relationships/slide"/>
<Relationship Id="rId22" Target="slides/slide21.xml" Type="http://schemas.openxmlformats.org/officeDocument/2006/relationships/slide"/>
<Relationship Id="rId23" Target="slides/slide22.xml" Type="http://schemas.openxmlformats.org/officeDocument/2006/relationships/slide"/>
<Relationship Id="rId24" Target="slides/slide23.xml" Type="http://schemas.openxmlformats.org/officeDocument/2006/relationships/slide"/>
<Relationship Id="rId25" Target="slides/slide24.xml" Type="http://schemas.openxmlformats.org/officeDocument/2006/relationships/slide"/>
<Relationship Id="rId26" Target="slides/slide25.xml" Type="http://schemas.openxmlformats.org/officeDocument/2006/relationships/slide"/>
<Relationship Id="rId27" Target="slides/slide26.xml" Type="http://schemas.openxmlformats.org/officeDocument/2006/relationships/slide"/>
<Relationship Id="rId28" Target="slides/slide27.xml" Type="http://schemas.openxmlformats.org/officeDocument/2006/relationships/slide"/>
<Relationship Id="rId29" Target="slides/slide28.xml" Type="http://schemas.openxmlformats.org/officeDocument/2006/relationships/slide"/>
<Relationship Id="rId3" Target="slides/slide2.xml" Type="http://schemas.openxmlformats.org/officeDocument/2006/relationships/slide"/>
<Relationship Id="rId30" Target="slides/slide29.xml" Type="http://schemas.openxmlformats.org/officeDocument/2006/relationships/slide"/>
<Relationship Id="rId31" Target="slides/slide30.xml" Type="http://schemas.openxmlformats.org/officeDocument/2006/relationships/slide"/>
<Relationship Id="rId32" Target="slides/slide31.xml" Type="http://schemas.openxmlformats.org/officeDocument/2006/relationships/slide"/>
<Relationship Id="rId33" Target="slides/slide32.xml" Type="http://schemas.openxmlformats.org/officeDocument/2006/relationships/slide"/>
<Relationship Id="rId34" Target="slides/slide33.xml" Type="http://schemas.openxmlformats.org/officeDocument/2006/relationships/slide"/>
<Relationship Id="rId35" Target="slides/slide34.xml" Type="http://schemas.openxmlformats.org/officeDocument/2006/relationships/slide"/>
<Relationship Id="rId36" Target="slides/slide35.xml" Type="http://schemas.openxmlformats.org/officeDocument/2006/relationships/slide"/>
<Relationship Id="rId37" Target="slides/slide36.xml" Type="http://schemas.openxmlformats.org/officeDocument/2006/relationships/slide"/>
<Relationship Id="rId38" Target="notesMasters/notesMaster1.xml" Type="http://schemas.openxmlformats.org/officeDocument/2006/relationships/notesMaster"/>
<Relationship Id="rId39" Target="handoutMasters/handoutMaster1.xml" Type="http://schemas.openxmlformats.org/officeDocument/2006/relationships/handoutMaster"/>
<Relationship Id="rId4" Target="slides/slide3.xml" Type="http://schemas.openxmlformats.org/officeDocument/2006/relationships/slide"/>
<Relationship Id="rId40" Target="presProps.xml" Type="http://schemas.openxmlformats.org/officeDocument/2006/relationships/presProps"/>
<Relationship Id="rId41" Target="viewProps.xml" Type="http://schemas.openxmlformats.org/officeDocument/2006/relationships/viewProps"/>
<Relationship Id="rId42" Target="theme/theme1.xml" Type="http://schemas.openxmlformats.org/officeDocument/2006/relationships/theme"/>
<Relationship Id="rId43" Target="tableStyles.xml" Type="http://schemas.openxmlformats.org/officeDocument/2006/relationships/tableStyles"/>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s>

</file>

<file path=ppt/handoutMasters/_rels/handoutMaster1.xml.rels><?xml version="1.0" encoding="UTF-8" standalone="no"?>
<Relationships xmlns="http://schemas.openxmlformats.org/package/2006/relationships">
<Relationship Id="rId1" Target="../theme/theme3.xml" Type="http://schemas.openxmlformats.org/officeDocument/2006/relationships/theme"/>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361624-E4F4-42D4-882A-C393ADB90D55}" type="datetimeFigureOut">
              <a:rPr lang="es-CO" smtClean="0"/>
              <a:pPr/>
              <a:t>27/04/2015</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7DEB43-E54F-4CB6-823F-26B9508EF944}" type="slidenum">
              <a:rPr lang="es-CO" smtClean="0"/>
              <a:pPr/>
              <a:t>‹Nº›</a:t>
            </a:fld>
            <a:endParaRPr lang="es-CO"/>
          </a:p>
        </p:txBody>
      </p:sp>
    </p:spTree>
    <p:extLst>
      <p:ext uri="{BB962C8B-B14F-4D97-AF65-F5344CB8AC3E}">
        <p14:creationId xmlns:p14="http://schemas.microsoft.com/office/powerpoint/2010/main" val="606396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E8CDA-3D05-4DD0-8715-E76C1A60743B}" type="datetimeFigureOut">
              <a:rPr lang="es-CO" smtClean="0"/>
              <a:pPr/>
              <a:t>27/04/2015</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84D17-2FDB-4EC8-BDEC-7A251800F36C}" type="slidenum">
              <a:rPr lang="es-CO" smtClean="0"/>
              <a:pPr/>
              <a:t>‹Nº›</a:t>
            </a:fld>
            <a:endParaRPr lang="es-CO" dirty="0"/>
          </a:p>
        </p:txBody>
      </p:sp>
    </p:spTree>
    <p:extLst>
      <p:ext uri="{BB962C8B-B14F-4D97-AF65-F5344CB8AC3E}">
        <p14:creationId xmlns:p14="http://schemas.microsoft.com/office/powerpoint/2010/main" val="345710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0.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4.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1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6.xml" Type="http://schemas.openxmlformats.org/officeDocument/2006/relationships/slide"/>
</Relationships>

</file>

<file path=ppt/notesSlides/_rels/notesSlide1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7.xml" Type="http://schemas.openxmlformats.org/officeDocument/2006/relationships/slide"/>
</Relationships>

</file>

<file path=ppt/notesSlides/_rels/notesSlide1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8.xml" Type="http://schemas.openxmlformats.org/officeDocument/2006/relationships/slide"/>
</Relationships>

</file>

<file path=ppt/notesSlides/_rels/notesSlide1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9.xml" Type="http://schemas.openxmlformats.org/officeDocument/2006/relationships/slide"/>
</Relationships>

</file>

<file path=ppt/notesSlides/_rels/notesSlide1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0.xml" Type="http://schemas.openxmlformats.org/officeDocument/2006/relationships/slide"/>
</Relationships>

</file>

<file path=ppt/notesSlides/_rels/notesSlide1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1.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xml" Type="http://schemas.openxmlformats.org/officeDocument/2006/relationships/slide"/>
</Relationships>

</file>

<file path=ppt/notesSlides/_rels/notesSlide2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2.xml" Type="http://schemas.openxmlformats.org/officeDocument/2006/relationships/slide"/>
</Relationships>

</file>

<file path=ppt/notesSlides/_rels/notesSlide2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3.xml" Type="http://schemas.openxmlformats.org/officeDocument/2006/relationships/slide"/>
</Relationships>

</file>

<file path=ppt/notesSlides/_rels/notesSlide2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4.xml" Type="http://schemas.openxmlformats.org/officeDocument/2006/relationships/slide"/>
</Relationships>

</file>

<file path=ppt/notesSlides/_rels/notesSlide2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5.xml" Type="http://schemas.openxmlformats.org/officeDocument/2006/relationships/slide"/>
</Relationships>

</file>

<file path=ppt/notesSlides/_rels/notesSlide2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6.xml" Type="http://schemas.openxmlformats.org/officeDocument/2006/relationships/slide"/>
</Relationships>

</file>

<file path=ppt/notesSlides/_rels/notesSlide2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7.xml" Type="http://schemas.openxmlformats.org/officeDocument/2006/relationships/slide"/>
</Relationships>

</file>

<file path=ppt/notesSlides/_rels/notesSlide2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8.xml" Type="http://schemas.openxmlformats.org/officeDocument/2006/relationships/slide"/>
</Relationships>

</file>

<file path=ppt/notesSlides/_rels/notesSlide2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9.xml" Type="http://schemas.openxmlformats.org/officeDocument/2006/relationships/slide"/>
</Relationships>

</file>

<file path=ppt/notesSlides/_rels/notesSlide2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0.xml" Type="http://schemas.openxmlformats.org/officeDocument/2006/relationships/slide"/>
</Relationships>

</file>

<file path=ppt/notesSlides/_rels/notesSlide2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1.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xml" Type="http://schemas.openxmlformats.org/officeDocument/2006/relationships/slide"/>
</Relationships>

</file>

<file path=ppt/notesSlides/_rels/notesSlide3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2.xml" Type="http://schemas.openxmlformats.org/officeDocument/2006/relationships/slide"/>
</Relationships>

</file>

<file path=ppt/notesSlides/_rels/notesSlide3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3.xml" Type="http://schemas.openxmlformats.org/officeDocument/2006/relationships/slide"/>
</Relationships>

</file>

<file path=ppt/notesSlides/_rels/notesSlide3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4.xml" Type="http://schemas.openxmlformats.org/officeDocument/2006/relationships/slide"/>
</Relationships>

</file>

<file path=ppt/notesSlides/_rels/notesSlide3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5.xml" Type="http://schemas.openxmlformats.org/officeDocument/2006/relationships/slide"/>
</Relationships>

</file>

<file path=ppt/notesSlides/_rels/notesSlide3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6.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8.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a:t>
            </a:fld>
            <a:endParaRPr lang="es-CO" dirty="0"/>
          </a:p>
        </p:txBody>
      </p:sp>
    </p:spTree>
    <p:extLst>
      <p:ext uri="{BB962C8B-B14F-4D97-AF65-F5344CB8AC3E}">
        <p14:creationId xmlns:p14="http://schemas.microsoft.com/office/powerpoint/2010/main" val="2038275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10</a:t>
            </a:fld>
            <a:endParaRPr lang="es-CO" dirty="0"/>
          </a:p>
        </p:txBody>
      </p:sp>
    </p:spTree>
    <p:extLst>
      <p:ext uri="{BB962C8B-B14F-4D97-AF65-F5344CB8AC3E}">
        <p14:creationId xmlns:p14="http://schemas.microsoft.com/office/powerpoint/2010/main" val="10960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12</a:t>
            </a:fld>
            <a:endParaRPr lang="es-CO" dirty="0"/>
          </a:p>
        </p:txBody>
      </p:sp>
    </p:spTree>
    <p:extLst>
      <p:ext uri="{BB962C8B-B14F-4D97-AF65-F5344CB8AC3E}">
        <p14:creationId xmlns:p14="http://schemas.microsoft.com/office/powerpoint/2010/main" val="245239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14</a:t>
            </a:fld>
            <a:endParaRPr lang="es-CO" dirty="0"/>
          </a:p>
        </p:txBody>
      </p:sp>
    </p:spTree>
    <p:extLst>
      <p:ext uri="{BB962C8B-B14F-4D97-AF65-F5344CB8AC3E}">
        <p14:creationId xmlns:p14="http://schemas.microsoft.com/office/powerpoint/2010/main" val="3994824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15</a:t>
            </a:fld>
            <a:endParaRPr lang="es-CO" dirty="0"/>
          </a:p>
        </p:txBody>
      </p:sp>
    </p:spTree>
    <p:extLst>
      <p:ext uri="{BB962C8B-B14F-4D97-AF65-F5344CB8AC3E}">
        <p14:creationId xmlns:p14="http://schemas.microsoft.com/office/powerpoint/2010/main" val="303802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16</a:t>
            </a:fld>
            <a:endParaRPr lang="es-CO" dirty="0"/>
          </a:p>
        </p:txBody>
      </p:sp>
    </p:spTree>
    <p:extLst>
      <p:ext uri="{BB962C8B-B14F-4D97-AF65-F5344CB8AC3E}">
        <p14:creationId xmlns:p14="http://schemas.microsoft.com/office/powerpoint/2010/main" val="165750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17</a:t>
            </a:fld>
            <a:endParaRPr lang="es-CO" dirty="0"/>
          </a:p>
        </p:txBody>
      </p:sp>
    </p:spTree>
    <p:extLst>
      <p:ext uri="{BB962C8B-B14F-4D97-AF65-F5344CB8AC3E}">
        <p14:creationId xmlns:p14="http://schemas.microsoft.com/office/powerpoint/2010/main" val="47659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18</a:t>
            </a:fld>
            <a:endParaRPr lang="es-CO" dirty="0"/>
          </a:p>
        </p:txBody>
      </p:sp>
    </p:spTree>
    <p:extLst>
      <p:ext uri="{BB962C8B-B14F-4D97-AF65-F5344CB8AC3E}">
        <p14:creationId xmlns:p14="http://schemas.microsoft.com/office/powerpoint/2010/main" val="2506219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19</a:t>
            </a:fld>
            <a:endParaRPr lang="es-CO" dirty="0"/>
          </a:p>
        </p:txBody>
      </p:sp>
    </p:spTree>
    <p:extLst>
      <p:ext uri="{BB962C8B-B14F-4D97-AF65-F5344CB8AC3E}">
        <p14:creationId xmlns:p14="http://schemas.microsoft.com/office/powerpoint/2010/main" val="240395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20</a:t>
            </a:fld>
            <a:endParaRPr lang="es-CO" dirty="0"/>
          </a:p>
        </p:txBody>
      </p:sp>
    </p:spTree>
    <p:extLst>
      <p:ext uri="{BB962C8B-B14F-4D97-AF65-F5344CB8AC3E}">
        <p14:creationId xmlns:p14="http://schemas.microsoft.com/office/powerpoint/2010/main" val="136442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21</a:t>
            </a:fld>
            <a:endParaRPr lang="es-CO" dirty="0"/>
          </a:p>
        </p:txBody>
      </p:sp>
    </p:spTree>
    <p:extLst>
      <p:ext uri="{BB962C8B-B14F-4D97-AF65-F5344CB8AC3E}">
        <p14:creationId xmlns:p14="http://schemas.microsoft.com/office/powerpoint/2010/main" val="122421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a:t>
            </a:fld>
            <a:endParaRPr lang="es-CO" dirty="0"/>
          </a:p>
        </p:txBody>
      </p:sp>
    </p:spTree>
    <p:extLst>
      <p:ext uri="{BB962C8B-B14F-4D97-AF65-F5344CB8AC3E}">
        <p14:creationId xmlns:p14="http://schemas.microsoft.com/office/powerpoint/2010/main" val="4241964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22</a:t>
            </a:fld>
            <a:endParaRPr lang="es-CO" dirty="0"/>
          </a:p>
        </p:txBody>
      </p:sp>
    </p:spTree>
    <p:extLst>
      <p:ext uri="{BB962C8B-B14F-4D97-AF65-F5344CB8AC3E}">
        <p14:creationId xmlns:p14="http://schemas.microsoft.com/office/powerpoint/2010/main" val="1656487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23</a:t>
            </a:fld>
            <a:endParaRPr lang="es-CO" dirty="0"/>
          </a:p>
        </p:txBody>
      </p:sp>
    </p:spTree>
    <p:extLst>
      <p:ext uri="{BB962C8B-B14F-4D97-AF65-F5344CB8AC3E}">
        <p14:creationId xmlns:p14="http://schemas.microsoft.com/office/powerpoint/2010/main" val="1019221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solidFill>
                  <a:prstClr val="black"/>
                </a:solidFill>
              </a:rPr>
              <a:pPr/>
              <a:t>24</a:t>
            </a:fld>
            <a:endParaRPr lang="es-CO" dirty="0">
              <a:solidFill>
                <a:prstClr val="black"/>
              </a:solidFill>
            </a:endParaRPr>
          </a:p>
        </p:txBody>
      </p:sp>
    </p:spTree>
    <p:extLst>
      <p:ext uri="{BB962C8B-B14F-4D97-AF65-F5344CB8AC3E}">
        <p14:creationId xmlns:p14="http://schemas.microsoft.com/office/powerpoint/2010/main" val="3853091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25</a:t>
            </a:fld>
            <a:endParaRPr lang="es-CO" dirty="0"/>
          </a:p>
        </p:txBody>
      </p:sp>
    </p:spTree>
    <p:extLst>
      <p:ext uri="{BB962C8B-B14F-4D97-AF65-F5344CB8AC3E}">
        <p14:creationId xmlns:p14="http://schemas.microsoft.com/office/powerpoint/2010/main" val="695422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26</a:t>
            </a:fld>
            <a:endParaRPr lang="es-CO" dirty="0"/>
          </a:p>
        </p:txBody>
      </p:sp>
    </p:spTree>
    <p:extLst>
      <p:ext uri="{BB962C8B-B14F-4D97-AF65-F5344CB8AC3E}">
        <p14:creationId xmlns:p14="http://schemas.microsoft.com/office/powerpoint/2010/main" val="3116668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27</a:t>
            </a:fld>
            <a:endParaRPr lang="es-CO" dirty="0"/>
          </a:p>
        </p:txBody>
      </p:sp>
    </p:spTree>
    <p:extLst>
      <p:ext uri="{BB962C8B-B14F-4D97-AF65-F5344CB8AC3E}">
        <p14:creationId xmlns:p14="http://schemas.microsoft.com/office/powerpoint/2010/main" val="1878803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28</a:t>
            </a:fld>
            <a:endParaRPr lang="es-CO" dirty="0"/>
          </a:p>
        </p:txBody>
      </p:sp>
    </p:spTree>
    <p:extLst>
      <p:ext uri="{BB962C8B-B14F-4D97-AF65-F5344CB8AC3E}">
        <p14:creationId xmlns:p14="http://schemas.microsoft.com/office/powerpoint/2010/main" val="1940768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29</a:t>
            </a:fld>
            <a:endParaRPr lang="es-CO" dirty="0"/>
          </a:p>
        </p:txBody>
      </p:sp>
    </p:spTree>
    <p:extLst>
      <p:ext uri="{BB962C8B-B14F-4D97-AF65-F5344CB8AC3E}">
        <p14:creationId xmlns:p14="http://schemas.microsoft.com/office/powerpoint/2010/main" val="412221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30</a:t>
            </a:fld>
            <a:endParaRPr lang="es-CO" dirty="0"/>
          </a:p>
        </p:txBody>
      </p:sp>
    </p:spTree>
    <p:extLst>
      <p:ext uri="{BB962C8B-B14F-4D97-AF65-F5344CB8AC3E}">
        <p14:creationId xmlns:p14="http://schemas.microsoft.com/office/powerpoint/2010/main" val="3843084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31</a:t>
            </a:fld>
            <a:endParaRPr lang="es-CO" dirty="0"/>
          </a:p>
        </p:txBody>
      </p:sp>
    </p:spTree>
    <p:extLst>
      <p:ext uri="{BB962C8B-B14F-4D97-AF65-F5344CB8AC3E}">
        <p14:creationId xmlns:p14="http://schemas.microsoft.com/office/powerpoint/2010/main" val="407149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a:t>
            </a:fld>
            <a:endParaRPr lang="es-CO" dirty="0"/>
          </a:p>
        </p:txBody>
      </p:sp>
    </p:spTree>
    <p:extLst>
      <p:ext uri="{BB962C8B-B14F-4D97-AF65-F5344CB8AC3E}">
        <p14:creationId xmlns:p14="http://schemas.microsoft.com/office/powerpoint/2010/main" val="3063745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32</a:t>
            </a:fld>
            <a:endParaRPr lang="es-CO" dirty="0"/>
          </a:p>
        </p:txBody>
      </p:sp>
    </p:spTree>
    <p:extLst>
      <p:ext uri="{BB962C8B-B14F-4D97-AF65-F5344CB8AC3E}">
        <p14:creationId xmlns:p14="http://schemas.microsoft.com/office/powerpoint/2010/main" val="690939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33</a:t>
            </a:fld>
            <a:endParaRPr lang="es-CO" dirty="0"/>
          </a:p>
        </p:txBody>
      </p:sp>
    </p:spTree>
    <p:extLst>
      <p:ext uri="{BB962C8B-B14F-4D97-AF65-F5344CB8AC3E}">
        <p14:creationId xmlns:p14="http://schemas.microsoft.com/office/powerpoint/2010/main" val="4037117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34</a:t>
            </a:fld>
            <a:endParaRPr lang="es-CO" dirty="0"/>
          </a:p>
        </p:txBody>
      </p:sp>
    </p:spTree>
    <p:extLst>
      <p:ext uri="{BB962C8B-B14F-4D97-AF65-F5344CB8AC3E}">
        <p14:creationId xmlns:p14="http://schemas.microsoft.com/office/powerpoint/2010/main" val="1411707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35</a:t>
            </a:fld>
            <a:endParaRPr lang="es-CO" dirty="0"/>
          </a:p>
        </p:txBody>
      </p:sp>
    </p:spTree>
    <p:extLst>
      <p:ext uri="{BB962C8B-B14F-4D97-AF65-F5344CB8AC3E}">
        <p14:creationId xmlns:p14="http://schemas.microsoft.com/office/powerpoint/2010/main" val="1842542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36</a:t>
            </a:fld>
            <a:endParaRPr lang="es-CO" dirty="0"/>
          </a:p>
        </p:txBody>
      </p:sp>
    </p:spTree>
    <p:extLst>
      <p:ext uri="{BB962C8B-B14F-4D97-AF65-F5344CB8AC3E}">
        <p14:creationId xmlns:p14="http://schemas.microsoft.com/office/powerpoint/2010/main" val="116539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4</a:t>
            </a:fld>
            <a:endParaRPr lang="es-CO" dirty="0"/>
          </a:p>
        </p:txBody>
      </p:sp>
    </p:spTree>
    <p:extLst>
      <p:ext uri="{BB962C8B-B14F-4D97-AF65-F5344CB8AC3E}">
        <p14:creationId xmlns:p14="http://schemas.microsoft.com/office/powerpoint/2010/main" val="193076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5</a:t>
            </a:fld>
            <a:endParaRPr lang="es-CO" dirty="0"/>
          </a:p>
        </p:txBody>
      </p:sp>
    </p:spTree>
    <p:extLst>
      <p:ext uri="{BB962C8B-B14F-4D97-AF65-F5344CB8AC3E}">
        <p14:creationId xmlns:p14="http://schemas.microsoft.com/office/powerpoint/2010/main" val="285724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6</a:t>
            </a:fld>
            <a:endParaRPr lang="es-CO" dirty="0"/>
          </a:p>
        </p:txBody>
      </p:sp>
    </p:spTree>
    <p:extLst>
      <p:ext uri="{BB962C8B-B14F-4D97-AF65-F5344CB8AC3E}">
        <p14:creationId xmlns:p14="http://schemas.microsoft.com/office/powerpoint/2010/main" val="206902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7</a:t>
            </a:fld>
            <a:endParaRPr lang="es-CO" dirty="0"/>
          </a:p>
        </p:txBody>
      </p:sp>
    </p:spTree>
    <p:extLst>
      <p:ext uri="{BB962C8B-B14F-4D97-AF65-F5344CB8AC3E}">
        <p14:creationId xmlns:p14="http://schemas.microsoft.com/office/powerpoint/2010/main" val="415534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8</a:t>
            </a:fld>
            <a:endParaRPr lang="es-CO" dirty="0"/>
          </a:p>
        </p:txBody>
      </p:sp>
    </p:spTree>
    <p:extLst>
      <p:ext uri="{BB962C8B-B14F-4D97-AF65-F5344CB8AC3E}">
        <p14:creationId xmlns:p14="http://schemas.microsoft.com/office/powerpoint/2010/main" val="385338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9</a:t>
            </a:fld>
            <a:endParaRPr lang="es-CO" dirty="0"/>
          </a:p>
        </p:txBody>
      </p:sp>
    </p:spTree>
    <p:extLst>
      <p:ext uri="{BB962C8B-B14F-4D97-AF65-F5344CB8AC3E}">
        <p14:creationId xmlns:p14="http://schemas.microsoft.com/office/powerpoint/2010/main" val="1935429976"/>
      </p:ext>
    </p:extLst>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1.jpeg" Type="http://schemas.openxmlformats.org/officeDocument/2006/relationships/image"/>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3.jpeg" Type="http://schemas.openxmlformats.org/officeDocument/2006/relationships/image"/>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cial">
    <p:spTree>
      <p:nvGrpSpPr>
        <p:cNvPr id="1" name=""/>
        <p:cNvGrpSpPr/>
        <p:nvPr/>
      </p:nvGrpSpPr>
      <p:grpSpPr>
        <a:xfrm>
          <a:off x="0" y="0"/>
          <a:ext cx="0" cy="0"/>
          <a:chOff x="0" y="0"/>
          <a:chExt cx="0" cy="0"/>
        </a:xfrm>
      </p:grpSpPr>
      <p:pic>
        <p:nvPicPr>
          <p:cNvPr id="7" name="6 Imagen" descr="PlantillaInicialPresentacion.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sitiva Agenda">
    <p:spTree>
      <p:nvGrpSpPr>
        <p:cNvPr id="1" name=""/>
        <p:cNvGrpSpPr/>
        <p:nvPr/>
      </p:nvGrpSpPr>
      <p:grpSpPr>
        <a:xfrm>
          <a:off x="0" y="0"/>
          <a:ext cx="0" cy="0"/>
          <a:chOff x="0" y="0"/>
          <a:chExt cx="0" cy="0"/>
        </a:xfrm>
      </p:grpSpPr>
      <p:pic>
        <p:nvPicPr>
          <p:cNvPr id="6" name="5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467544" y="332656"/>
            <a:ext cx="7571184" cy="792088"/>
          </a:xfrm>
          <a:prstGeom prst="rect">
            <a:avLst/>
          </a:prstGeom>
        </p:spPr>
        <p:txBody>
          <a:bodyPr>
            <a:normAutofit/>
          </a:bodyPr>
          <a:lstStyle>
            <a:lvl1pPr algn="l">
              <a:defRPr sz="2800" b="1" baseline="0">
                <a:solidFill>
                  <a:srgbClr val="007934"/>
                </a:solidFill>
                <a:latin typeface="Trebuchet MS" pitchFamily="34" charset="0"/>
              </a:defRPr>
            </a:lvl1pPr>
          </a:lstStyle>
          <a:p>
            <a:r>
              <a:rPr lang="es-ES" dirty="0" smtClean="0"/>
              <a:t>Agenda / Contenido </a:t>
            </a:r>
            <a:endParaRPr lang="es-CO" dirty="0"/>
          </a:p>
        </p:txBody>
      </p:sp>
      <p:sp>
        <p:nvSpPr>
          <p:cNvPr id="3" name="2 Marcador de contenido"/>
          <p:cNvSpPr>
            <a:spLocks noGrp="1"/>
          </p:cNvSpPr>
          <p:nvPr>
            <p:ph idx="1" hasCustomPrompt="1"/>
          </p:nvPr>
        </p:nvSpPr>
        <p:spPr>
          <a:xfrm>
            <a:off x="457200" y="1988840"/>
            <a:ext cx="7931224" cy="36004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smtClean="0"/>
              <a:t>Título subtema 1</a:t>
            </a:r>
          </a:p>
          <a:p>
            <a:pPr lvl="1"/>
            <a:r>
              <a:rPr lang="es-ES" dirty="0" smtClean="0"/>
              <a:t>Título subtema 1.1</a:t>
            </a:r>
          </a:p>
          <a:p>
            <a:pPr lvl="1"/>
            <a:r>
              <a:rPr lang="es-ES" dirty="0" smtClean="0"/>
              <a:t>Título subtema 1.2</a:t>
            </a:r>
          </a:p>
          <a:p>
            <a:pPr lvl="0"/>
            <a:r>
              <a:rPr lang="es-ES" dirty="0" smtClean="0"/>
              <a:t>Título subtema 2</a:t>
            </a:r>
          </a:p>
          <a:p>
            <a:pPr lvl="1"/>
            <a:r>
              <a:rPr lang="es-ES" dirty="0" smtClean="0"/>
              <a:t>Título subtema 2.1</a:t>
            </a:r>
          </a:p>
          <a:p>
            <a:pPr lvl="1"/>
            <a:r>
              <a:rPr lang="es-ES" dirty="0" smtClean="0"/>
              <a:t>Título Subtema 2.2</a:t>
            </a:r>
          </a:p>
          <a:p>
            <a:pPr lvl="0"/>
            <a:r>
              <a:rPr lang="es-ES" dirty="0" smtClean="0"/>
              <a:t>Título subtema 3</a:t>
            </a:r>
          </a:p>
          <a:p>
            <a:pPr lvl="1"/>
            <a:r>
              <a:rPr lang="es-ES" dirty="0" smtClean="0"/>
              <a:t>Título subtema 3.1</a:t>
            </a:r>
          </a:p>
          <a:p>
            <a:pPr lvl="1"/>
            <a:r>
              <a:rPr lang="es-ES" dirty="0" smtClean="0"/>
              <a:t>Título Subtema 3.2</a:t>
            </a:r>
            <a:endParaRPr lang="es-CO" dirty="0"/>
          </a:p>
        </p:txBody>
      </p:sp>
      <p:sp>
        <p:nvSpPr>
          <p:cNvPr id="5" name="1 Título"/>
          <p:cNvSpPr txBox="1">
            <a:spLocks/>
          </p:cNvSpPr>
          <p:nvPr userDrawn="1"/>
        </p:nvSpPr>
        <p:spPr>
          <a:xfrm>
            <a:off x="467544"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ítulo presentación">
    <p:spTree>
      <p:nvGrpSpPr>
        <p:cNvPr id="1" name=""/>
        <p:cNvGrpSpPr/>
        <p:nvPr/>
      </p:nvGrpSpPr>
      <p:grpSpPr>
        <a:xfrm>
          <a:off x="0" y="0"/>
          <a:ext cx="0" cy="0"/>
          <a:chOff x="0" y="0"/>
          <a:chExt cx="0" cy="0"/>
        </a:xfrm>
      </p:grpSpPr>
      <p:pic>
        <p:nvPicPr>
          <p:cNvPr id="4" name="3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1115616" y="2780928"/>
            <a:ext cx="6768752" cy="1362075"/>
          </a:xfrm>
          <a:prstGeom prst="rect">
            <a:avLst/>
          </a:prstGeom>
        </p:spPr>
        <p:txBody>
          <a:bodyPr anchor="t"/>
          <a:lstStyle>
            <a:lvl1pPr algn="ctr">
              <a:lnSpc>
                <a:spcPts val="4000"/>
              </a:lnSpc>
              <a:defRPr lang="es-CO" sz="4000" b="1" baseline="0" dirty="0">
                <a:solidFill>
                  <a:srgbClr val="007934"/>
                </a:solidFill>
                <a:latin typeface="Trebuchet MS" pitchFamily="34" charset="0"/>
              </a:defRPr>
            </a:lvl1pPr>
          </a:lstStyle>
          <a:p>
            <a:r>
              <a:rPr lang="es-ES" dirty="0" smtClean="0"/>
              <a:t>Título principal de la</a:t>
            </a:r>
            <a:br>
              <a:rPr lang="es-ES" dirty="0" smtClean="0"/>
            </a:br>
            <a:r>
              <a:rPr lang="es-ES" dirty="0" smtClean="0"/>
              <a:t>Presentación</a:t>
            </a:r>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ítulo - subtítul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539552" y="1844824"/>
            <a:ext cx="3816424" cy="3384376"/>
          </a:xfrm>
          <a:prstGeom prst="rect">
            <a:avLst/>
          </a:prstGeom>
        </p:spPr>
        <p:txBody>
          <a:bodyPr/>
          <a:lstStyle>
            <a:lvl1pPr algn="just">
              <a:defRPr sz="1800">
                <a:solidFill>
                  <a:schemeClr val="tx1">
                    <a:lumMod val="65000"/>
                    <a:lumOff val="35000"/>
                  </a:schemeClr>
                </a:solidFill>
                <a:latin typeface="Trebuchet MS" pitchFamily="34" charset="0"/>
              </a:defRPr>
            </a:lvl1pPr>
          </a:lstStyle>
          <a:p>
            <a:r>
              <a:rPr lang="es-ES" dirty="0" smtClean="0"/>
              <a:t>Texto párrafo subtema, escriba aquí la información relacionada con el subtema. Texto párrafo subtema, escriba aquí la información relacionada con el subtema. Texto párrafo subtema, escriba aquí la información relacionada con el subtema. Texto párrafo subtema, escriba aquí la información relacionada con el subtema.</a:t>
            </a:r>
            <a:endParaRPr lang="es-CO" dirty="0"/>
          </a:p>
        </p:txBody>
      </p:sp>
      <p:sp>
        <p:nvSpPr>
          <p:cNvPr id="6" name="2 Marcador de texto"/>
          <p:cNvSpPr>
            <a:spLocks noGrp="1"/>
          </p:cNvSpPr>
          <p:nvPr>
            <p:ph type="body" idx="15" hasCustomPrompt="1"/>
          </p:nvPr>
        </p:nvSpPr>
        <p:spPr>
          <a:xfrm>
            <a:off x="544016" y="1340768"/>
            <a:ext cx="7772400" cy="432048"/>
          </a:xfrm>
          <a:prstGeom prst="rect">
            <a:avLst/>
          </a:prstGeom>
        </p:spPr>
        <p:txBody>
          <a:bodyPr anchor="b"/>
          <a:lstStyle>
            <a:lvl1pPr marL="0" indent="0">
              <a:buNone/>
              <a:defRPr sz="24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Subtítulo diapositiva</a:t>
            </a:r>
          </a:p>
        </p:txBody>
      </p:sp>
      <p:sp>
        <p:nvSpPr>
          <p:cNvPr id="7" name="2 Marcador de texto"/>
          <p:cNvSpPr>
            <a:spLocks noGrp="1"/>
          </p:cNvSpPr>
          <p:nvPr>
            <p:ph type="body" idx="13" hasCustomPrompt="1"/>
          </p:nvPr>
        </p:nvSpPr>
        <p:spPr>
          <a:xfrm>
            <a:off x="539552" y="260649"/>
            <a:ext cx="7772400" cy="288032"/>
          </a:xfrm>
          <a:prstGeom prst="rect">
            <a:avLst/>
          </a:prstGeom>
        </p:spPr>
        <p:txBody>
          <a:bodyPr anchor="b"/>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Tema principal presentación</a:t>
            </a:r>
          </a:p>
        </p:txBody>
      </p:sp>
      <p:sp>
        <p:nvSpPr>
          <p:cNvPr id="11" name="2 Marcador de texto"/>
          <p:cNvSpPr>
            <a:spLocks noGrp="1"/>
          </p:cNvSpPr>
          <p:nvPr>
            <p:ph type="body" idx="14" hasCustomPrompt="1"/>
          </p:nvPr>
        </p:nvSpPr>
        <p:spPr>
          <a:xfrm>
            <a:off x="544016" y="548680"/>
            <a:ext cx="7772400" cy="432048"/>
          </a:xfrm>
          <a:prstGeom prst="rect">
            <a:avLst/>
          </a:prstGeom>
        </p:spPr>
        <p:txBody>
          <a:bodyPr anchor="b"/>
          <a:lstStyle>
            <a:lvl1pPr marL="0" indent="0">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Título diapositiva</a:t>
            </a:r>
          </a:p>
        </p:txBody>
      </p:sp>
      <p:sp>
        <p:nvSpPr>
          <p:cNvPr id="9" name="6 Marcador de número de diapositiva"/>
          <p:cNvSpPr>
            <a:spLocks noGrp="1"/>
          </p:cNvSpPr>
          <p:nvPr>
            <p:ph type="sldNum" sz="quarter" idx="12"/>
          </p:nvPr>
        </p:nvSpPr>
        <p:spPr>
          <a:xfrm>
            <a:off x="8536838" y="6334405"/>
            <a:ext cx="607163"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pPr/>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1 Título"/>
          <p:cNvSpPr>
            <a:spLocks noGrp="1"/>
          </p:cNvSpPr>
          <p:nvPr>
            <p:ph type="title" hasCustomPrompt="1"/>
          </p:nvPr>
        </p:nvSpPr>
        <p:spPr>
          <a:xfrm>
            <a:off x="467544" y="332656"/>
            <a:ext cx="7571184" cy="792088"/>
          </a:xfrm>
          <a:prstGeom prst="rect">
            <a:avLst/>
          </a:prstGeom>
        </p:spPr>
        <p:txBody>
          <a:bodyPr>
            <a:normAutofit/>
          </a:bodyPr>
          <a:lstStyle>
            <a:lvl1pPr algn="l">
              <a:defRPr sz="2800" b="1" baseline="0">
                <a:solidFill>
                  <a:srgbClr val="007934"/>
                </a:solidFill>
                <a:latin typeface="Trebuchet MS" pitchFamily="34" charset="0"/>
              </a:defRPr>
            </a:lvl1pPr>
          </a:lstStyle>
          <a:p>
            <a:r>
              <a:rPr lang="es-ES" dirty="0" smtClean="0"/>
              <a:t>Contacto</a:t>
            </a:r>
            <a:endParaRPr lang="es-CO" dirty="0"/>
          </a:p>
        </p:txBody>
      </p:sp>
      <p:sp>
        <p:nvSpPr>
          <p:cNvPr id="5" name="2 Marcador de contenido"/>
          <p:cNvSpPr>
            <a:spLocks noGrp="1"/>
          </p:cNvSpPr>
          <p:nvPr>
            <p:ph idx="1" hasCustomPrompt="1"/>
          </p:nvPr>
        </p:nvSpPr>
        <p:spPr>
          <a:xfrm>
            <a:off x="457200" y="1463040"/>
            <a:ext cx="7931224" cy="41262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smtClean="0"/>
              <a:t>Nombre expositor</a:t>
            </a:r>
          </a:p>
          <a:p>
            <a:pPr marL="719138" lvl="1" indent="0">
              <a:lnSpc>
                <a:spcPct val="150000"/>
              </a:lnSpc>
              <a:buNone/>
            </a:pPr>
            <a:r>
              <a:rPr lang="es-CO" dirty="0" smtClean="0"/>
              <a:t>correoexpositor@epm.com.co</a:t>
            </a:r>
            <a:br>
              <a:rPr lang="es-CO" dirty="0" smtClean="0"/>
            </a:br>
            <a:r>
              <a:rPr lang="es-CO" dirty="0" smtClean="0"/>
              <a:t>Teléfono: +57-4 380 8080 </a:t>
            </a:r>
            <a:br>
              <a:rPr lang="es-CO" dirty="0" smtClean="0"/>
            </a:br>
            <a:r>
              <a:rPr lang="es-CO" dirty="0" smtClean="0"/>
              <a:t>Móvil: 300 123 4567</a:t>
            </a:r>
          </a:p>
          <a:p>
            <a:pPr marL="719138" lvl="1" indent="0">
              <a:lnSpc>
                <a:spcPct val="150000"/>
              </a:lnSpc>
              <a:buNone/>
            </a:pPr>
            <a:r>
              <a:rPr lang="es-CO" dirty="0" smtClean="0"/>
              <a:t>Fax: +57-4 265 9350 </a:t>
            </a:r>
            <a:endParaRPr lang="es-ES" dirty="0" smtClean="0"/>
          </a:p>
        </p:txBody>
      </p:sp>
      <p:sp>
        <p:nvSpPr>
          <p:cNvPr id="6" name="1 Título"/>
          <p:cNvSpPr txBox="1">
            <a:spLocks/>
          </p:cNvSpPr>
          <p:nvPr userDrawn="1"/>
        </p:nvSpPr>
        <p:spPr>
          <a:xfrm>
            <a:off x="467544"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
        <p:nvSpPr>
          <p:cNvPr id="7" name="6 Marcador de número de diapositiva"/>
          <p:cNvSpPr>
            <a:spLocks noGrp="1"/>
          </p:cNvSpPr>
          <p:nvPr>
            <p:ph type="sldNum" sz="quarter" idx="12"/>
          </p:nvPr>
        </p:nvSpPr>
        <p:spPr>
          <a:xfrm>
            <a:off x="8536838" y="6334405"/>
            <a:ext cx="607163"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1 Título"/>
          <p:cNvSpPr>
            <a:spLocks noGrp="1"/>
          </p:cNvSpPr>
          <p:nvPr>
            <p:ph type="title" hasCustomPrompt="1"/>
          </p:nvPr>
        </p:nvSpPr>
        <p:spPr>
          <a:xfrm>
            <a:off x="467544" y="332656"/>
            <a:ext cx="7571184" cy="792088"/>
          </a:xfrm>
          <a:prstGeom prst="rect">
            <a:avLst/>
          </a:prstGeom>
        </p:spPr>
        <p:txBody>
          <a:bodyPr>
            <a:normAutofit/>
          </a:bodyPr>
          <a:lstStyle>
            <a:lvl1pPr algn="l">
              <a:defRPr sz="2800" b="1" baseline="0">
                <a:solidFill>
                  <a:srgbClr val="007934"/>
                </a:solidFill>
                <a:latin typeface="Trebuchet MS" pitchFamily="34" charset="0"/>
              </a:defRPr>
            </a:lvl1pPr>
          </a:lstStyle>
          <a:p>
            <a:r>
              <a:rPr lang="es-ES" dirty="0" smtClean="0"/>
              <a:t>Bibliografía / </a:t>
            </a:r>
            <a:r>
              <a:rPr lang="es-ES" dirty="0" err="1" smtClean="0"/>
              <a:t>cibergrafía</a:t>
            </a:r>
            <a:r>
              <a:rPr lang="es-ES" dirty="0" smtClean="0"/>
              <a:t> / créditos</a:t>
            </a:r>
            <a:endParaRPr lang="es-CO" dirty="0"/>
          </a:p>
        </p:txBody>
      </p:sp>
      <p:sp>
        <p:nvSpPr>
          <p:cNvPr id="5" name="2 Marcador de contenido"/>
          <p:cNvSpPr>
            <a:spLocks noGrp="1"/>
          </p:cNvSpPr>
          <p:nvPr>
            <p:ph idx="1" hasCustomPrompt="1"/>
          </p:nvPr>
        </p:nvSpPr>
        <p:spPr>
          <a:xfrm>
            <a:off x="457200" y="1463040"/>
            <a:ext cx="7931224" cy="41262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smtClean="0"/>
              <a:t>Nombre libro</a:t>
            </a:r>
          </a:p>
          <a:p>
            <a:pPr lvl="1"/>
            <a:r>
              <a:rPr lang="es-ES" dirty="0" smtClean="0"/>
              <a:t>Autor / Edición  / página / </a:t>
            </a:r>
          </a:p>
          <a:p>
            <a:pPr lvl="0"/>
            <a:r>
              <a:rPr lang="es-ES" dirty="0" smtClean="0"/>
              <a:t>Nombre sitio web</a:t>
            </a:r>
          </a:p>
          <a:p>
            <a:pPr lvl="1"/>
            <a:r>
              <a:rPr lang="es-ES" dirty="0" smtClean="0"/>
              <a:t>Enlace / fecha</a:t>
            </a:r>
          </a:p>
          <a:p>
            <a:pPr lvl="0"/>
            <a:r>
              <a:rPr lang="es-ES" dirty="0" smtClean="0"/>
              <a:t>Colaboradores</a:t>
            </a:r>
          </a:p>
          <a:p>
            <a:pPr lvl="1"/>
            <a:r>
              <a:rPr lang="es-CO" dirty="0" smtClean="0"/>
              <a:t>Nombre colaborador</a:t>
            </a:r>
          </a:p>
        </p:txBody>
      </p:sp>
      <p:sp>
        <p:nvSpPr>
          <p:cNvPr id="6" name="1 Título"/>
          <p:cNvSpPr txBox="1">
            <a:spLocks/>
          </p:cNvSpPr>
          <p:nvPr userDrawn="1"/>
        </p:nvSpPr>
        <p:spPr>
          <a:xfrm>
            <a:off x="467544"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
        <p:nvSpPr>
          <p:cNvPr id="7" name="6 Marcador de número de diapositiva"/>
          <p:cNvSpPr>
            <a:spLocks noGrp="1"/>
          </p:cNvSpPr>
          <p:nvPr>
            <p:ph type="sldNum" sz="quarter" idx="12"/>
          </p:nvPr>
        </p:nvSpPr>
        <p:spPr>
          <a:xfrm>
            <a:off x="8536838" y="6334405"/>
            <a:ext cx="607163"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agradecimiento">
    <p:spTree>
      <p:nvGrpSpPr>
        <p:cNvPr id="1" name=""/>
        <p:cNvGrpSpPr/>
        <p:nvPr/>
      </p:nvGrpSpPr>
      <p:grpSpPr>
        <a:xfrm>
          <a:off x="0" y="0"/>
          <a:ext cx="0" cy="0"/>
          <a:chOff x="0" y="0"/>
          <a:chExt cx="0" cy="0"/>
        </a:xfrm>
      </p:grpSpPr>
      <p:pic>
        <p:nvPicPr>
          <p:cNvPr id="3" name="2 Imagen" descr="08_Agradecimiento.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dor 02">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theme/theme1.xml" Type="http://schemas.openxmlformats.org/officeDocument/2006/relationships/theme"/>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9" r:id="rId5"/>
    <p:sldLayoutId id="2147483670" r:id="rId6"/>
    <p:sldLayoutId id="2147483662" r:id="rId7"/>
    <p:sldLayoutId id="214748366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xml" Type="http://schemas.openxmlformats.org/officeDocument/2006/relationships/notesSlide"/>
</Relationships>

</file>

<file path=ppt/slides/_rels/slide10.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0.xml" Type="http://schemas.openxmlformats.org/officeDocument/2006/relationships/notesSlide"/>
</Relationships>

</file>

<file path=ppt/slides/_rels/slide11.xml.rels><?xml version="1.0" encoding="UTF-8" standalone="no"?>
<Relationships xmlns="http://schemas.openxmlformats.org/package/2006/relationships">
<Relationship Id="rId1" Target="../slideLayouts/slideLayout4.xml" Type="http://schemas.openxmlformats.org/officeDocument/2006/relationships/slideLayout"/>
</Relationships>

</file>

<file path=ppt/slides/_rels/slide12.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1.xml" Type="http://schemas.openxmlformats.org/officeDocument/2006/relationships/notesSlide"/>
<Relationship Id="rId3" Target="../media/image5.pn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4.xml" Type="http://schemas.openxmlformats.org/officeDocument/2006/relationships/slideLayout"/>
</Relationships>

</file>

<file path=ppt/slides/_rels/slide1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2.xml" Type="http://schemas.openxmlformats.org/officeDocument/2006/relationships/notesSlide"/>
<Relationship Id="rId3" Target="../media/image6.png" Type="http://schemas.openxmlformats.org/officeDocument/2006/relationships/image"/>
</Relationships>

</file>

<file path=ppt/slides/_rels/slide1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3.xml" Type="http://schemas.openxmlformats.org/officeDocument/2006/relationships/notesSlide"/>
</Relationships>

</file>

<file path=ppt/slides/_rels/slide16.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4.xml" Type="http://schemas.openxmlformats.org/officeDocument/2006/relationships/notesSlide"/>
<Relationship Id="rId3" Target="../media/image7.pn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5.xml" Type="http://schemas.openxmlformats.org/officeDocument/2006/relationships/notesSlide"/>
</Relationships>

</file>

<file path=ppt/slides/_rels/slide18.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6.xml" Type="http://schemas.openxmlformats.org/officeDocument/2006/relationships/notesSlide"/>
</Relationships>

</file>

<file path=ppt/slides/_rels/slide19.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7.xml" Type="http://schemas.openxmlformats.org/officeDocument/2006/relationships/notesSlide"/>
<Relationship Id="rId3" Target="../media/image8.pn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xml" Type="http://schemas.openxmlformats.org/officeDocument/2006/relationships/notesSlide"/>
</Relationships>

</file>

<file path=ppt/slides/_rels/slide20.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8.xml" Type="http://schemas.openxmlformats.org/officeDocument/2006/relationships/notesSlide"/>
</Relationships>

</file>

<file path=ppt/slides/_rels/slide21.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9.xml" Type="http://schemas.openxmlformats.org/officeDocument/2006/relationships/notesSlide"/>
</Relationships>

</file>

<file path=ppt/slides/_rels/slide22.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0.xml" Type="http://schemas.openxmlformats.org/officeDocument/2006/relationships/notesSlide"/>
<Relationship Id="rId3" Target="http://www.epm.com.co/site/Home/Centrodedocumentos/Proveedoresycontratistas/Documentos/Manuales.aspx" TargetMode="External" Type="http://schemas.openxmlformats.org/officeDocument/2006/relationships/hyperlink"/>
<Relationship Id="rId4" Target="../media/image9.jpeg" Type="http://schemas.openxmlformats.org/officeDocument/2006/relationships/image"/>
<Relationship Id="rId5" Target="cid:image011.jpg@01CFA829.AFAE3970" TargetMode="External" Type="http://schemas.openxmlformats.org/officeDocument/2006/relationships/image"/>
</Relationships>

</file>

<file path=ppt/slides/_rels/slide23.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1.xml" Type="http://schemas.openxmlformats.org/officeDocument/2006/relationships/notesSlide"/>
<Relationship Id="rId3" Target="../media/image10.png" Type="http://schemas.openxmlformats.org/officeDocument/2006/relationships/image"/>
<Relationship Id="rId4" Target="http://www.epm.com.co/epm/institucional/serv_prove_norm_manudib_1.html?id=5" TargetMode="External" Type="http://schemas.openxmlformats.org/officeDocument/2006/relationships/hyperlink"/>
</Relationships>

</file>

<file path=ppt/slides/_rels/slide2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2.xml" Type="http://schemas.openxmlformats.org/officeDocument/2006/relationships/notesSlide"/>
</Relationships>

</file>

<file path=ppt/slides/_rels/slide2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3.xml" Type="http://schemas.openxmlformats.org/officeDocument/2006/relationships/notesSlide"/>
<Relationship Id="rId3" Target="../media/image11.png" Type="http://schemas.openxmlformats.org/officeDocument/2006/relationships/image"/>
<Relationship Id="rId4" Target="../media/image12.jpeg" Type="http://schemas.openxmlformats.org/officeDocument/2006/relationships/image"/>
<Relationship Id="rId5" Target="cid:image020.jpg@01CFA829.AFAE3970" TargetMode="External" Type="http://schemas.openxmlformats.org/officeDocument/2006/relationships/image"/>
</Relationships>

</file>

<file path=ppt/slides/_rels/slide26.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4.xml" Type="http://schemas.openxmlformats.org/officeDocument/2006/relationships/notesSlide"/>
<Relationship Id="rId3" Target="../media/image13.png" Type="http://schemas.openxmlformats.org/officeDocument/2006/relationships/image"/>
<Relationship Id="rId4" Target="cid:image025.png@01CFA829.A8E43F90" TargetMode="External" Type="http://schemas.openxmlformats.org/officeDocument/2006/relationships/image"/>
<Relationship Id="rId5" Target="../media/image14.jpeg" Type="http://schemas.openxmlformats.org/officeDocument/2006/relationships/image"/>
<Relationship Id="rId6" Target="cid:image017.jpg@01CFA829.AFAE3970" TargetMode="External" Type="http://schemas.openxmlformats.org/officeDocument/2006/relationships/image"/>
</Relationships>

</file>

<file path=ppt/slides/_rels/slide27.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5.xml" Type="http://schemas.openxmlformats.org/officeDocument/2006/relationships/notesSlide"/>
<Relationship Id="rId3" Target="../media/image15.jpeg" Type="http://schemas.openxmlformats.org/officeDocument/2006/relationships/image"/>
<Relationship Id="rId4" Target="cid:image015.jpg@01CFA829.AFAE3970" TargetMode="External" Type="http://schemas.openxmlformats.org/officeDocument/2006/relationships/image"/>
</Relationships>

</file>

<file path=ppt/slides/_rels/slide28.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6.xml" Type="http://schemas.openxmlformats.org/officeDocument/2006/relationships/notesSlide"/>
<Relationship Id="rId3" Target="../media/image16.jpeg" Type="http://schemas.openxmlformats.org/officeDocument/2006/relationships/image"/>
<Relationship Id="rId4" Target="cid:image016.jpg@01CFA829.AFAE3970" TargetMode="External" Type="http://schemas.openxmlformats.org/officeDocument/2006/relationships/image"/>
<Relationship Id="rId5" Target="../media/image17.png" Type="http://schemas.openxmlformats.org/officeDocument/2006/relationships/image"/>
<Relationship Id="rId6" Target="cid:image028.png@01CFA829.A8E43F90" TargetMode="External" Type="http://schemas.openxmlformats.org/officeDocument/2006/relationships/image"/>
</Relationships>

</file>

<file path=ppt/slides/_rels/slide29.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7.xml" Type="http://schemas.openxmlformats.org/officeDocument/2006/relationships/notesSlide"/>
</Relationships>

</file>

<file path=ppt/slides/_rels/slide3.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xml" Type="http://schemas.openxmlformats.org/officeDocument/2006/relationships/notesSlide"/>
</Relationships>

</file>

<file path=ppt/slides/_rels/slide30.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8.xml" Type="http://schemas.openxmlformats.org/officeDocument/2006/relationships/notesSlide"/>
<Relationship Id="rId3" Target="../media/image18.jpeg" Type="http://schemas.openxmlformats.org/officeDocument/2006/relationships/image"/>
<Relationship Id="rId4" Target="cid:image018.jpg@01CFA829.AFAE3970" TargetMode="External" Type="http://schemas.openxmlformats.org/officeDocument/2006/relationships/image"/>
<Relationship Id="rId5" Target="../media/image19.jpeg" Type="http://schemas.openxmlformats.org/officeDocument/2006/relationships/image"/>
<Relationship Id="rId6" Target="cid:image059.jpg@01CFA829.AFAE3970" TargetMode="External" Type="http://schemas.openxmlformats.org/officeDocument/2006/relationships/image"/>
</Relationships>

</file>

<file path=ppt/slides/_rels/slide31.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9.xml" Type="http://schemas.openxmlformats.org/officeDocument/2006/relationships/notesSlide"/>
<Relationship Id="rId3" Target="../media/image20.png" Type="http://schemas.openxmlformats.org/officeDocument/2006/relationships/image"/>
</Relationships>

</file>

<file path=ppt/slides/_rels/slide32.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0.xml" Type="http://schemas.openxmlformats.org/officeDocument/2006/relationships/notesSlide"/>
<Relationship Id="rId3" Target="../media/image21.png" Type="http://schemas.openxmlformats.org/officeDocument/2006/relationships/image"/>
</Relationships>

</file>

<file path=ppt/slides/_rels/slide33.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1.xml" Type="http://schemas.openxmlformats.org/officeDocument/2006/relationships/notesSlide"/>
<Relationship Id="rId3" Target="../media/image22.png" Type="http://schemas.openxmlformats.org/officeDocument/2006/relationships/image"/>
<Relationship Id="rId4" Target="../media/image23.png" Type="http://schemas.openxmlformats.org/officeDocument/2006/relationships/image"/>
<Relationship Id="rId5" Target="cid:image038.png@01CFA829.A8E43F90" TargetMode="External" Type="http://schemas.openxmlformats.org/officeDocument/2006/relationships/image"/>
</Relationships>

</file>

<file path=ppt/slides/_rels/slide3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2.xml" Type="http://schemas.openxmlformats.org/officeDocument/2006/relationships/notesSlide"/>
<Relationship Id="rId3" Target="../media/image24.png" Type="http://schemas.openxmlformats.org/officeDocument/2006/relationships/image"/>
<Relationship Id="rId4" Target="../media/image25.png" Type="http://schemas.openxmlformats.org/officeDocument/2006/relationships/image"/>
<Relationship Id="rId5" Target="../media/image26.png" Type="http://schemas.openxmlformats.org/officeDocument/2006/relationships/image"/>
</Relationships>

</file>

<file path=ppt/slides/_rels/slide3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3.xml" Type="http://schemas.openxmlformats.org/officeDocument/2006/relationships/notesSlide"/>
<Relationship Id="rId3" Target="../media/image27.png" Type="http://schemas.openxmlformats.org/officeDocument/2006/relationships/image"/>
<Relationship Id="rId4" Target="../media/image28.png" Type="http://schemas.openxmlformats.org/officeDocument/2006/relationships/image"/>
</Relationships>

</file>

<file path=ppt/slides/_rels/slide36.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34.xml" Type="http://schemas.openxmlformats.org/officeDocument/2006/relationships/notesSlide"/>
</Relationships>

</file>

<file path=ppt/slides/_rels/slide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4.xml" Type="http://schemas.openxmlformats.org/officeDocument/2006/relationships/notesSlide"/>
<Relationship Id="rId3" Target="../media/image4.pn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5.xml" Type="http://schemas.openxmlformats.org/officeDocument/2006/relationships/notesSlide"/>
</Relationships>

</file>

<file path=ppt/slides/_rels/slide6.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6.xml" Type="http://schemas.openxmlformats.org/officeDocument/2006/relationships/notesSlide"/>
</Relationships>

</file>

<file path=ppt/slides/_rels/slide7.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7.xml" Type="http://schemas.openxmlformats.org/officeDocument/2006/relationships/notesSlide"/>
</Relationships>

</file>

<file path=ppt/slides/_rels/slide8.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8.xml" Type="http://schemas.openxmlformats.org/officeDocument/2006/relationships/notesSlide"/>
</Relationships>

</file>

<file path=ppt/slides/_rels/slide9.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9.xml" Type="http://schemas.openxmlformats.org/officeDocument/2006/relationships/notesSlid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5" y="2780929"/>
            <a:ext cx="7371159" cy="1686296"/>
          </a:xfrm>
        </p:spPr>
        <p:txBody>
          <a:bodyPr/>
          <a:lstStyle/>
          <a:p>
            <a:pPr>
              <a:defRPr/>
            </a:pPr>
            <a:r>
              <a:rPr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ES" dirty="0" smtClean="0">
              <a:solidFill>
                <a:srgbClr val="7AD400"/>
              </a:solidFill>
              <a:effectLst>
                <a:outerShdw blurRad="38100" dist="38100" dir="2700000" algn="tl">
                  <a:srgbClr val="C0C0C0"/>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019175" y="1704109"/>
            <a:ext cx="7515225" cy="4686300"/>
          </a:xfrm>
        </p:spPr>
        <p:txBody>
          <a:bodyPr/>
          <a:lstStyle/>
          <a:p>
            <a:pPr lvl="0" algn="l" eaLnBrk="0" fontAlgn="base" hangingPunct="0">
              <a:spcAft>
                <a:spcPct val="0"/>
              </a:spcAft>
              <a:tabLst>
                <a:tab pos="0" algn="l"/>
              </a:tabLst>
            </a:pPr>
            <a:r>
              <a:rPr lang="es-CO" altLang="es-CO" dirty="0" smtClean="0">
                <a:solidFill>
                  <a:srgbClr val="007934"/>
                </a:solidFill>
                <a:latin typeface="Arial" charset="0"/>
                <a:ea typeface="Times New Roman" pitchFamily="18" charset="0"/>
                <a:cs typeface="Arial" charset="0"/>
              </a:rPr>
              <a:t>El </a:t>
            </a:r>
            <a:r>
              <a:rPr lang="es-CO" altLang="es-CO" dirty="0">
                <a:solidFill>
                  <a:srgbClr val="007934"/>
                </a:solidFill>
                <a:latin typeface="Arial" charset="0"/>
                <a:ea typeface="Times New Roman" pitchFamily="18" charset="0"/>
                <a:cs typeface="Arial" charset="0"/>
              </a:rPr>
              <a:t>modelo de la Red de Aguas, además de registrar la información gráfica, la no gráfica y la posición de los elementos</a:t>
            </a:r>
            <a:r>
              <a:rPr lang="es-CO" altLang="es-CO" dirty="0" smtClean="0">
                <a:solidFill>
                  <a:srgbClr val="007934"/>
                </a:solidFill>
                <a:latin typeface="Arial" charset="0"/>
                <a:ea typeface="Times New Roman" pitchFamily="18" charset="0"/>
                <a:cs typeface="Arial" charset="0"/>
              </a:rPr>
              <a:t>, </a:t>
            </a:r>
            <a:r>
              <a:rPr lang="es-CO" altLang="es-CO" dirty="0">
                <a:solidFill>
                  <a:srgbClr val="007934"/>
                </a:solidFill>
                <a:latin typeface="Arial" charset="0"/>
                <a:ea typeface="Times New Roman" pitchFamily="18" charset="0"/>
                <a:cs typeface="Arial" charset="0"/>
              </a:rPr>
              <a:t>tiene la capacidad de registrar las relaciones que se crean entre ellos</a:t>
            </a:r>
            <a:r>
              <a:rPr lang="es-CO" altLang="es-CO" dirty="0" smtClean="0">
                <a:solidFill>
                  <a:srgbClr val="007934"/>
                </a:solidFill>
                <a:latin typeface="Arial" charset="0"/>
                <a:ea typeface="Times New Roman" pitchFamily="18" charset="0"/>
                <a:cs typeface="Arial" charset="0"/>
              </a:rPr>
              <a:t>.</a:t>
            </a:r>
            <a:br>
              <a:rPr lang="es-CO" altLang="es-CO" dirty="0" smtClean="0">
                <a:solidFill>
                  <a:srgbClr val="007934"/>
                </a:solidFill>
                <a:latin typeface="Arial" charset="0"/>
                <a:ea typeface="Times New Roman" pitchFamily="18" charset="0"/>
                <a:cs typeface="Arial" charset="0"/>
              </a:rPr>
            </a:br>
            <a:r>
              <a:rPr lang="es-CO" altLang="es-CO" dirty="0">
                <a:solidFill>
                  <a:srgbClr val="007934"/>
                </a:solidFill>
                <a:latin typeface="Arial" charset="0"/>
                <a:ea typeface="Times New Roman" pitchFamily="18" charset="0"/>
                <a:cs typeface="Arial" charset="0"/>
              </a:rPr>
              <a:t/>
            </a:r>
            <a:br>
              <a:rPr lang="es-CO" altLang="es-CO" dirty="0">
                <a:solidFill>
                  <a:srgbClr val="007934"/>
                </a:solidFill>
                <a:latin typeface="Arial" charset="0"/>
                <a:ea typeface="Times New Roman" pitchFamily="18" charset="0"/>
                <a:cs typeface="Arial" charset="0"/>
              </a:rPr>
            </a:br>
            <a:r>
              <a:rPr lang="es-CO" altLang="es-CO" dirty="0">
                <a:solidFill>
                  <a:srgbClr val="007934"/>
                </a:solidFill>
                <a:latin typeface="Arial" charset="0"/>
                <a:ea typeface="Times New Roman" pitchFamily="18" charset="0"/>
                <a:cs typeface="Arial" charset="0"/>
              </a:rPr>
              <a:t>Estas relaciones se establecen por medio identificadores de los nodos de conectividad o por medio del FID del elemento</a:t>
            </a:r>
            <a:r>
              <a:rPr lang="es-CO" altLang="es-CO" dirty="0" smtClean="0">
                <a:solidFill>
                  <a:srgbClr val="007934"/>
                </a:solidFill>
                <a:latin typeface="Arial" charset="0"/>
                <a:ea typeface="Times New Roman" pitchFamily="18" charset="0"/>
                <a:cs typeface="Arial" charset="0"/>
              </a:rPr>
              <a:t>.</a:t>
            </a:r>
            <a:br>
              <a:rPr lang="es-CO" altLang="es-CO" dirty="0" smtClean="0">
                <a:solidFill>
                  <a:srgbClr val="007934"/>
                </a:solidFill>
                <a:latin typeface="Arial" charset="0"/>
                <a:ea typeface="Times New Roman" pitchFamily="18" charset="0"/>
                <a:cs typeface="Arial" charset="0"/>
              </a:rPr>
            </a:br>
            <a:r>
              <a:rPr lang="es-CO" altLang="es-CO" dirty="0">
                <a:solidFill>
                  <a:srgbClr val="007934"/>
                </a:solidFill>
                <a:latin typeface="Arial" charset="0"/>
                <a:ea typeface="Times New Roman" pitchFamily="18" charset="0"/>
                <a:cs typeface="Arial" charset="0"/>
              </a:rPr>
              <a:t/>
            </a:r>
            <a:br>
              <a:rPr lang="es-CO" alt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Esta relación es una entidad inteligente que describe cómo se unen entre </a:t>
            </a:r>
            <a:r>
              <a:rPr lang="es-CO" dirty="0" smtClean="0">
                <a:solidFill>
                  <a:srgbClr val="007934"/>
                </a:solidFill>
                <a:latin typeface="Arial" charset="0"/>
                <a:ea typeface="Times New Roman" pitchFamily="18" charset="0"/>
                <a:cs typeface="Arial" charset="0"/>
              </a:rPr>
              <a:t>sí los </a:t>
            </a:r>
            <a:r>
              <a:rPr lang="es-CO" dirty="0">
                <a:solidFill>
                  <a:srgbClr val="007934"/>
                </a:solidFill>
                <a:latin typeface="Arial" charset="0"/>
                <a:ea typeface="Times New Roman" pitchFamily="18" charset="0"/>
                <a:cs typeface="Arial" charset="0"/>
              </a:rPr>
              <a:t>elementos del modelo y se almacena en la base de datos</a:t>
            </a:r>
            <a:r>
              <a:rPr lang="es-CO" dirty="0" smtClean="0">
                <a:solidFill>
                  <a:srgbClr val="007934"/>
                </a:solidFill>
                <a:latin typeface="Arial" charset="0"/>
                <a:ea typeface="Times New Roman" pitchFamily="18" charset="0"/>
                <a:cs typeface="Arial" charset="0"/>
              </a:rPr>
              <a:t>.</a:t>
            </a:r>
            <a:br>
              <a:rPr lang="es-CO" dirty="0" smtClean="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La conectividad en el modelo permite:</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1. </a:t>
            </a:r>
            <a:r>
              <a:rPr lang="es-ES" dirty="0" smtClean="0">
                <a:solidFill>
                  <a:srgbClr val="007934"/>
                </a:solidFill>
                <a:latin typeface="Arial" charset="0"/>
                <a:ea typeface="Times New Roman" pitchFamily="18" charset="0"/>
                <a:cs typeface="Arial" charset="0"/>
              </a:rPr>
              <a:t>Determinar </a:t>
            </a:r>
            <a:r>
              <a:rPr lang="es-ES" dirty="0">
                <a:solidFill>
                  <a:srgbClr val="007934"/>
                </a:solidFill>
                <a:latin typeface="Arial" charset="0"/>
                <a:ea typeface="Times New Roman" pitchFamily="18" charset="0"/>
                <a:cs typeface="Arial" charset="0"/>
              </a:rPr>
              <a:t>cuáles elementos están conectados entre sí.</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2. </a:t>
            </a:r>
            <a:r>
              <a:rPr lang="es-ES" dirty="0" smtClean="0">
                <a:solidFill>
                  <a:srgbClr val="007934"/>
                </a:solidFill>
                <a:latin typeface="Arial" charset="0"/>
                <a:ea typeface="Times New Roman" pitchFamily="18" charset="0"/>
                <a:cs typeface="Arial" charset="0"/>
              </a:rPr>
              <a:t>Simular </a:t>
            </a:r>
            <a:r>
              <a:rPr lang="es-ES" dirty="0">
                <a:solidFill>
                  <a:srgbClr val="007934"/>
                </a:solidFill>
                <a:latin typeface="Arial" charset="0"/>
                <a:ea typeface="Times New Roman" pitchFamily="18" charset="0"/>
                <a:cs typeface="Arial" charset="0"/>
              </a:rPr>
              <a:t>el comportamiento de la red considerando el flujo del agua.</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3. </a:t>
            </a:r>
            <a:r>
              <a:rPr lang="es-ES" dirty="0" smtClean="0">
                <a:solidFill>
                  <a:srgbClr val="007934"/>
                </a:solidFill>
                <a:latin typeface="Arial" charset="0"/>
                <a:ea typeface="Times New Roman" pitchFamily="18" charset="0"/>
                <a:cs typeface="Arial" charset="0"/>
              </a:rPr>
              <a:t>Realizar </a:t>
            </a:r>
            <a:r>
              <a:rPr lang="es-ES" dirty="0">
                <a:solidFill>
                  <a:srgbClr val="007934"/>
                </a:solidFill>
                <a:latin typeface="Arial" charset="0"/>
                <a:ea typeface="Times New Roman" pitchFamily="18" charset="0"/>
                <a:cs typeface="Arial" charset="0"/>
              </a:rPr>
              <a:t>análisis relacionados con la trayectoria del flujo de agua en la red.</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endParaRPr lang="es-CO" dirty="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945573" y="737756"/>
            <a:ext cx="6446052" cy="758535"/>
          </a:xfrm>
          <a:prstGeom prst="rect">
            <a:avLst/>
          </a:prstGeom>
        </p:spPr>
        <p:txBody>
          <a:bodyPr/>
          <a:lstStyle/>
          <a:p>
            <a:pPr lvl="3"/>
            <a:r>
              <a:rPr lang="es-CO" sz="2800" b="1" dirty="0">
                <a:solidFill>
                  <a:srgbClr val="007934"/>
                </a:solidFill>
                <a:latin typeface="Arial" charset="0"/>
                <a:ea typeface="Times New Roman" pitchFamily="18" charset="0"/>
                <a:cs typeface="Arial" charset="0"/>
              </a:rPr>
              <a:t>La conectividad</a:t>
            </a:r>
            <a:endParaRPr lang="es-CO" sz="2800" b="1" dirty="0">
              <a:solidFill>
                <a:srgbClr val="007934"/>
              </a:solidFill>
              <a:latin typeface="Trebuchet MS" pitchFamily="34" charset="0"/>
            </a:endParaRPr>
          </a:p>
        </p:txBody>
      </p:sp>
    </p:spTree>
    <p:extLst>
      <p:ext uri="{BB962C8B-B14F-4D97-AF65-F5344CB8AC3E}">
        <p14:creationId xmlns:p14="http://schemas.microsoft.com/office/powerpoint/2010/main" val="309809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1" y="2805545"/>
            <a:ext cx="7772401" cy="3528860"/>
          </a:xfrm>
        </p:spPr>
        <p:txBody>
          <a:bodyPr/>
          <a:lstStyle/>
          <a:p>
            <a:pPr algn="l"/>
            <a:r>
              <a:rPr lang="es-CO" dirty="0" smtClean="0">
                <a:solidFill>
                  <a:srgbClr val="007934"/>
                </a:solidFill>
                <a:latin typeface="Arial" charset="0"/>
                <a:ea typeface="Times New Roman" pitchFamily="18" charset="0"/>
                <a:cs typeface="Arial" charset="0"/>
              </a:rPr>
              <a:t>Este procedimiento adscrito al SISTEMA DE GESTION DE LA CALIDAD, establece </a:t>
            </a:r>
            <a:r>
              <a:rPr lang="es-CO" dirty="0">
                <a:solidFill>
                  <a:srgbClr val="007934"/>
                </a:solidFill>
                <a:latin typeface="Arial" charset="0"/>
                <a:ea typeface="Times New Roman" pitchFamily="18" charset="0"/>
                <a:cs typeface="Arial" charset="0"/>
              </a:rPr>
              <a:t>la secuencia, las acciones y las responsabilidades necesarias para la recolección, entrega, recepción, control de calidad y posterior manejo de la información de las redes de acueducto y </a:t>
            </a:r>
            <a:r>
              <a:rPr lang="es-CO" dirty="0" smtClean="0">
                <a:solidFill>
                  <a:srgbClr val="007934"/>
                </a:solidFill>
                <a:latin typeface="Arial" charset="0"/>
                <a:ea typeface="Times New Roman" pitchFamily="18" charset="0"/>
                <a:cs typeface="Arial" charset="0"/>
              </a:rPr>
              <a:t>alcantarillado en:</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Vicepresidencia </a:t>
            </a:r>
            <a:r>
              <a:rPr lang="es-CO" dirty="0">
                <a:solidFill>
                  <a:srgbClr val="007934"/>
                </a:solidFill>
                <a:latin typeface="Arial" charset="0"/>
                <a:ea typeface="Times New Roman" pitchFamily="18" charset="0"/>
                <a:cs typeface="Arial" charset="0"/>
              </a:rPr>
              <a:t>Ejecutiva Gestión del Negocio</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Vicepresidencias Aguas y Saneamiento</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Vicepresidencia Ejecutiva Proyectos e </a:t>
            </a:r>
            <a:r>
              <a:rPr lang="es-CO" dirty="0">
                <a:solidFill>
                  <a:srgbClr val="007934"/>
                </a:solidFill>
                <a:latin typeface="Arial" charset="0"/>
                <a:ea typeface="Times New Roman" pitchFamily="18" charset="0"/>
                <a:cs typeface="Arial" charset="0"/>
              </a:rPr>
              <a:t>Ingeniería</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Vicepresidencia Proyectos de </a:t>
            </a:r>
            <a:r>
              <a:rPr lang="es-CO" dirty="0">
                <a:solidFill>
                  <a:srgbClr val="007934"/>
                </a:solidFill>
                <a:latin typeface="Arial" charset="0"/>
                <a:ea typeface="Times New Roman" pitchFamily="18" charset="0"/>
                <a:cs typeface="Arial" charset="0"/>
              </a:rPr>
              <a:t>infraestructura</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Vicepresidencia Centro de Excelencia Técnica</a:t>
            </a:r>
            <a:r>
              <a:rPr lang="es-CO" dirty="0"/>
              <a:t/>
            </a:r>
            <a:br>
              <a:rPr lang="es-CO" dirty="0"/>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endParaRPr lang="es-CO" dirty="0"/>
          </a:p>
        </p:txBody>
      </p:sp>
      <p:sp>
        <p:nvSpPr>
          <p:cNvPr id="3" name="Marcador de texto 2"/>
          <p:cNvSpPr>
            <a:spLocks noGrp="1"/>
          </p:cNvSpPr>
          <p:nvPr>
            <p:ph type="body" idx="15"/>
          </p:nvPr>
        </p:nvSpPr>
        <p:spPr>
          <a:xfrm>
            <a:off x="544016" y="2317172"/>
            <a:ext cx="7772400" cy="362806"/>
          </a:xfrm>
        </p:spPr>
        <p:txBody>
          <a:bodyPr/>
          <a:lstStyle/>
          <a:p>
            <a:r>
              <a:rPr lang="es-ES" dirty="0"/>
              <a:t>AGU-TRS-TRP-031-00-00</a:t>
            </a:r>
            <a:endParaRPr lang="es-CO" dirty="0"/>
          </a:p>
        </p:txBody>
      </p:sp>
      <p:sp>
        <p:nvSpPr>
          <p:cNvPr id="5" name="Marcador de texto 4"/>
          <p:cNvSpPr>
            <a:spLocks noGrp="1"/>
          </p:cNvSpPr>
          <p:nvPr>
            <p:ph type="body" idx="14"/>
          </p:nvPr>
        </p:nvSpPr>
        <p:spPr>
          <a:xfrm>
            <a:off x="544016" y="623455"/>
            <a:ext cx="7772400" cy="1392381"/>
          </a:xfrm>
        </p:spPr>
        <p:txBody>
          <a:bodyPr/>
          <a:lstStyle/>
          <a:p>
            <a:pPr algn="ctr"/>
            <a:r>
              <a:rPr lang="es-CO" sz="2800" dirty="0" smtClean="0">
                <a:latin typeface="Arial" pitchFamily="34" charset="0"/>
                <a:cs typeface="Arial" pitchFamily="34" charset="0"/>
              </a:rPr>
              <a:t>Procedimiento</a:t>
            </a:r>
            <a:r>
              <a:rPr lang="es-CO" sz="2800" dirty="0" smtClean="0">
                <a:effectLst>
                  <a:outerShdw blurRad="38100" dist="38100" dir="2700000" algn="tl">
                    <a:srgbClr val="C0C0C0"/>
                  </a:outerShdw>
                </a:effectLst>
                <a:latin typeface="Arial" pitchFamily="34" charset="0"/>
                <a:cs typeface="Arial" pitchFamily="34" charset="0"/>
              </a:rPr>
              <a:t> gestión de la información de redes de acueducto y alcantarillado</a:t>
            </a:r>
            <a:endParaRPr lang="es-CO" sz="2800" dirty="0"/>
          </a:p>
        </p:txBody>
      </p:sp>
      <p:sp>
        <p:nvSpPr>
          <p:cNvPr id="6" name="Marcador de número de diapositiva 5"/>
          <p:cNvSpPr>
            <a:spLocks noGrp="1"/>
          </p:cNvSpPr>
          <p:nvPr>
            <p:ph type="sldNum" sz="quarter" idx="12"/>
          </p:nvPr>
        </p:nvSpPr>
        <p:spPr/>
        <p:txBody>
          <a:bodyPr/>
          <a:lstStyle/>
          <a:p>
            <a:fld id="{6A390CAE-5A1D-442A-B9F1-736C12844423}" type="slidenum">
              <a:rPr lang="es-CO" smtClean="0"/>
              <a:pPr/>
              <a:t>11</a:t>
            </a:fld>
            <a:endParaRPr lang="es-CO" dirty="0"/>
          </a:p>
        </p:txBody>
      </p:sp>
      <p:sp>
        <p:nvSpPr>
          <p:cNvPr id="8" name="Marcador de texto 3"/>
          <p:cNvSpPr>
            <a:spLocks noGrp="1"/>
          </p:cNvSpPr>
          <p:nvPr>
            <p:ph type="body" idx="13"/>
          </p:nvPr>
        </p:nvSpPr>
        <p:spPr>
          <a:xfrm>
            <a:off x="539552" y="260649"/>
            <a:ext cx="7772400" cy="487496"/>
          </a:xfrm>
        </p:spPr>
        <p:txBody>
          <a:bodyPr/>
          <a:lstStyle/>
          <a:p>
            <a:r>
              <a:rPr lang="es-CO" dirty="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a:p>
            <a:endParaRPr lang="es-CO" dirty="0"/>
          </a:p>
        </p:txBody>
      </p:sp>
    </p:spTree>
    <p:extLst>
      <p:ext uri="{BB962C8B-B14F-4D97-AF65-F5344CB8AC3E}">
        <p14:creationId xmlns:p14="http://schemas.microsoft.com/office/powerpoint/2010/main" val="37843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628650"/>
            <a:ext cx="7772400" cy="569798"/>
          </a:xfrm>
          <a:prstGeom prst="rect">
            <a:avLst/>
          </a:prstGeom>
        </p:spPr>
        <p:txBody>
          <a:bodyPr/>
          <a:lstStyle/>
          <a:p>
            <a:pPr algn="ctr"/>
            <a:r>
              <a:rPr lang="es-CO" sz="2800" b="0" dirty="0" smtClean="0">
                <a:latin typeface="Arial" pitchFamily="34" charset="0"/>
                <a:cs typeface="Arial" pitchFamily="34" charset="0"/>
              </a:rPr>
              <a:t>Aplicación</a:t>
            </a:r>
            <a:endParaRPr lang="es-CO" sz="2800" b="0" dirty="0">
              <a:latin typeface="Arial" pitchFamily="34" charset="0"/>
              <a:cs typeface="Arial" pitchFamily="34" charset="0"/>
            </a:endParaRPr>
          </a:p>
        </p:txBody>
      </p:sp>
      <p:pic>
        <p:nvPicPr>
          <p:cNvPr id="45" name="Picture 2"/>
          <p:cNvPicPr>
            <a:picLocks noChangeAspect="1" noChangeArrowheads="1"/>
          </p:cNvPicPr>
          <p:nvPr/>
        </p:nvPicPr>
        <p:blipFill>
          <a:blip r:embed="rId3"/>
          <a:srcRect/>
          <a:stretch>
            <a:fillRect/>
          </a:stretch>
        </p:blipFill>
        <p:spPr bwMode="auto">
          <a:xfrm>
            <a:off x="1257300" y="1328931"/>
            <a:ext cx="6953250" cy="5157594"/>
          </a:xfrm>
          <a:prstGeom prst="rect">
            <a:avLst/>
          </a:prstGeom>
          <a:noFill/>
          <a:ln w="9525">
            <a:noFill/>
            <a:miter lim="800000"/>
            <a:headEnd/>
            <a:tailEnd/>
          </a:ln>
          <a:effectLst/>
        </p:spPr>
      </p:pic>
    </p:spTree>
    <p:extLst>
      <p:ext uri="{BB962C8B-B14F-4D97-AF65-F5344CB8AC3E}">
        <p14:creationId xmlns:p14="http://schemas.microsoft.com/office/powerpoint/2010/main" val="20644848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205345"/>
            <a:ext cx="7419109" cy="5413663"/>
          </a:xfrm>
        </p:spPr>
        <p:txBody>
          <a:bodyPr/>
          <a:lstStyle/>
          <a:p>
            <a:pPr algn="l"/>
            <a:r>
              <a:rPr lang="es-ES" b="1" dirty="0" smtClean="0">
                <a:solidFill>
                  <a:srgbClr val="007934"/>
                </a:solidFill>
                <a:latin typeface="Arial" charset="0"/>
                <a:ea typeface="Times New Roman" pitchFamily="18" charset="0"/>
                <a:cs typeface="Arial" charset="0"/>
              </a:rPr>
              <a:t>1</a:t>
            </a:r>
            <a:r>
              <a:rPr lang="es-ES" sz="1600" b="1" dirty="0" smtClean="0">
                <a:solidFill>
                  <a:srgbClr val="007934"/>
                </a:solidFill>
                <a:latin typeface="Arial" charset="0"/>
                <a:ea typeface="Times New Roman" pitchFamily="18" charset="0"/>
                <a:cs typeface="Arial" charset="0"/>
              </a:rPr>
              <a:t>. Topografía</a:t>
            </a:r>
            <a:r>
              <a:rPr lang="es-CO" sz="1600" dirty="0" smtClean="0">
                <a:solidFill>
                  <a:srgbClr val="007934"/>
                </a:solidFill>
                <a:latin typeface="Arial" charset="0"/>
                <a:ea typeface="Times New Roman" pitchFamily="18" charset="0"/>
                <a:cs typeface="Arial" charset="0"/>
              </a:rPr>
              <a:t/>
            </a:r>
            <a:br>
              <a:rPr lang="es-CO" sz="1600" dirty="0" smtClean="0">
                <a:solidFill>
                  <a:srgbClr val="007934"/>
                </a:solidFill>
                <a:latin typeface="Arial" charset="0"/>
                <a:ea typeface="Times New Roman" pitchFamily="18" charset="0"/>
                <a:cs typeface="Arial" charset="0"/>
              </a:rPr>
            </a:br>
            <a:r>
              <a:rPr lang="es-ES" sz="1600" dirty="0" smtClean="0">
                <a:solidFill>
                  <a:srgbClr val="007934"/>
                </a:solidFill>
                <a:latin typeface="Arial" charset="0"/>
                <a:ea typeface="Times New Roman" pitchFamily="18" charset="0"/>
                <a:cs typeface="Arial" charset="0"/>
              </a:rPr>
              <a:t>Programar y/o revisa los levantamientos topográficos propios del proyecto amarrado a la red geodésica oficial y aprobada por la Secretaría de Planeación del Municipio respectivo.  La poligonal de amarre del diseño debe incluir dentro de sus puntos, todos los puntos de empalme del proyecto con la red existente o elementos existentes que vayan a hacer parte del proyecto.</a:t>
            </a:r>
            <a:br>
              <a:rPr lang="es-ES" sz="1600" dirty="0" smtClean="0">
                <a:solidFill>
                  <a:srgbClr val="007934"/>
                </a:solidFill>
                <a:latin typeface="Arial" charset="0"/>
                <a:ea typeface="Times New Roman" pitchFamily="18" charset="0"/>
                <a:cs typeface="Arial" charset="0"/>
              </a:rPr>
            </a:br>
            <a:r>
              <a:rPr lang="es-CO" sz="1600" dirty="0" smtClean="0">
                <a:solidFill>
                  <a:srgbClr val="007934"/>
                </a:solidFill>
                <a:latin typeface="Arial" charset="0"/>
                <a:ea typeface="Times New Roman" pitchFamily="18" charset="0"/>
                <a:cs typeface="Arial" charset="0"/>
              </a:rPr>
              <a:t/>
            </a:r>
            <a:br>
              <a:rPr lang="es-CO" sz="1600" dirty="0" smtClean="0">
                <a:solidFill>
                  <a:srgbClr val="007934"/>
                </a:solidFill>
                <a:latin typeface="Arial" charset="0"/>
                <a:ea typeface="Times New Roman" pitchFamily="18" charset="0"/>
                <a:cs typeface="Arial" charset="0"/>
              </a:rPr>
            </a:br>
            <a:r>
              <a:rPr lang="es-CO" sz="1600" b="1" dirty="0" smtClean="0">
                <a:solidFill>
                  <a:srgbClr val="007934"/>
                </a:solidFill>
                <a:latin typeface="Arial" charset="0"/>
                <a:ea typeface="Times New Roman" pitchFamily="18" charset="0"/>
                <a:cs typeface="Arial" charset="0"/>
              </a:rPr>
              <a:t>2. </a:t>
            </a:r>
            <a:r>
              <a:rPr lang="es-ES" sz="1600" b="1" dirty="0" smtClean="0">
                <a:solidFill>
                  <a:srgbClr val="007934"/>
                </a:solidFill>
                <a:latin typeface="Arial" charset="0"/>
                <a:ea typeface="Times New Roman" pitchFamily="18" charset="0"/>
                <a:cs typeface="Arial" charset="0"/>
              </a:rPr>
              <a:t>Plantillas Cargue Masivo en estado de diseño</a:t>
            </a:r>
            <a:r>
              <a:rPr lang="es-CO" sz="1600" dirty="0" smtClean="0">
                <a:solidFill>
                  <a:srgbClr val="007934"/>
                </a:solidFill>
                <a:latin typeface="Arial" charset="0"/>
                <a:ea typeface="Times New Roman" pitchFamily="18" charset="0"/>
                <a:cs typeface="Arial" charset="0"/>
              </a:rPr>
              <a:t/>
            </a:r>
            <a:br>
              <a:rPr lang="es-CO" sz="1600" dirty="0" smtClean="0">
                <a:solidFill>
                  <a:srgbClr val="007934"/>
                </a:solidFill>
                <a:latin typeface="Arial" charset="0"/>
                <a:ea typeface="Times New Roman" pitchFamily="18" charset="0"/>
                <a:cs typeface="Arial" charset="0"/>
              </a:rPr>
            </a:br>
            <a:r>
              <a:rPr lang="es-ES" sz="1600" dirty="0" smtClean="0">
                <a:solidFill>
                  <a:srgbClr val="007934"/>
                </a:solidFill>
                <a:latin typeface="Arial" charset="0"/>
                <a:ea typeface="Times New Roman" pitchFamily="18" charset="0"/>
                <a:cs typeface="Arial" charset="0"/>
              </a:rPr>
              <a:t>Diseñador diligencia las plantillas en estado de Diseño, para los elementos que no existen en el modelo de aguas en otros estados.</a:t>
            </a:r>
            <a:r>
              <a:rPr lang="es-CO" sz="1600" u="sng" dirty="0" smtClean="0"/>
              <a:t/>
            </a:r>
            <a:br>
              <a:rPr lang="es-CO" sz="1600" u="sng" dirty="0" smtClean="0"/>
            </a:br>
            <a:r>
              <a:rPr lang="es-CO" sz="1600" u="sng" dirty="0" smtClean="0"/>
              <a:t/>
            </a:r>
            <a:br>
              <a:rPr lang="es-CO" sz="1600" u="sng" dirty="0" smtClean="0"/>
            </a:br>
            <a:r>
              <a:rPr lang="es-CO" sz="1600" b="1" dirty="0" smtClean="0">
                <a:solidFill>
                  <a:srgbClr val="007934"/>
                </a:solidFill>
                <a:latin typeface="Arial" charset="0"/>
                <a:ea typeface="Times New Roman" pitchFamily="18" charset="0"/>
                <a:cs typeface="Arial" charset="0"/>
              </a:rPr>
              <a:t>3.</a:t>
            </a:r>
            <a:r>
              <a:rPr lang="es-ES" sz="1600" b="1" dirty="0" smtClean="0">
                <a:solidFill>
                  <a:srgbClr val="007934"/>
                </a:solidFill>
                <a:latin typeface="Arial" charset="0"/>
                <a:ea typeface="Times New Roman" pitchFamily="18" charset="0"/>
                <a:cs typeface="Arial" charset="0"/>
              </a:rPr>
              <a:t> Archivo Excel para elementos a Editar</a:t>
            </a:r>
            <a:r>
              <a:rPr lang="es-CO" sz="1600" dirty="0" smtClean="0">
                <a:solidFill>
                  <a:srgbClr val="007934"/>
                </a:solidFill>
                <a:latin typeface="Arial" charset="0"/>
                <a:ea typeface="Times New Roman" pitchFamily="18" charset="0"/>
                <a:cs typeface="Arial" charset="0"/>
              </a:rPr>
              <a:t/>
            </a:r>
            <a:br>
              <a:rPr lang="es-CO" sz="1600" dirty="0" smtClean="0">
                <a:solidFill>
                  <a:srgbClr val="007934"/>
                </a:solidFill>
                <a:latin typeface="Arial" charset="0"/>
                <a:ea typeface="Times New Roman" pitchFamily="18" charset="0"/>
                <a:cs typeface="Arial" charset="0"/>
              </a:rPr>
            </a:br>
            <a:r>
              <a:rPr lang="es-ES" sz="1600" dirty="0" smtClean="0">
                <a:solidFill>
                  <a:srgbClr val="007934"/>
                </a:solidFill>
                <a:latin typeface="Arial" charset="0"/>
                <a:ea typeface="Times New Roman" pitchFamily="18" charset="0"/>
                <a:cs typeface="Arial" charset="0"/>
              </a:rPr>
              <a:t>El Diseñador realiza reporte en archivo de Excel diferente a las plantillas estandarizadas con los elementos existentes en el modelo de aguas que se requieren editar, se informaran con el respectivo IPID y atributo puntual que se está variando.</a:t>
            </a:r>
            <a:br>
              <a:rPr lang="es-ES" sz="1600" dirty="0" smtClean="0">
                <a:solidFill>
                  <a:srgbClr val="007934"/>
                </a:solidFill>
                <a:latin typeface="Arial" charset="0"/>
                <a:ea typeface="Times New Roman" pitchFamily="18" charset="0"/>
                <a:cs typeface="Arial" charset="0"/>
              </a:rPr>
            </a:br>
            <a:r>
              <a:rPr lang="es-ES" sz="1600" dirty="0" smtClean="0">
                <a:solidFill>
                  <a:srgbClr val="007934"/>
                </a:solidFill>
                <a:latin typeface="Arial" charset="0"/>
                <a:ea typeface="Times New Roman" pitchFamily="18" charset="0"/>
                <a:cs typeface="Arial" charset="0"/>
              </a:rPr>
              <a:t/>
            </a:r>
            <a:br>
              <a:rPr lang="es-ES" sz="1600" dirty="0" smtClean="0">
                <a:solidFill>
                  <a:srgbClr val="007934"/>
                </a:solidFill>
                <a:latin typeface="Arial" charset="0"/>
                <a:ea typeface="Times New Roman" pitchFamily="18" charset="0"/>
                <a:cs typeface="Arial" charset="0"/>
              </a:rPr>
            </a:br>
            <a:r>
              <a:rPr lang="es-ES" sz="1600" b="1" dirty="0" smtClean="0">
                <a:solidFill>
                  <a:srgbClr val="007934"/>
                </a:solidFill>
                <a:latin typeface="Arial" charset="0"/>
                <a:ea typeface="Times New Roman" pitchFamily="18" charset="0"/>
                <a:cs typeface="Arial" charset="0"/>
              </a:rPr>
              <a:t>4. Solicitud </a:t>
            </a:r>
            <a:r>
              <a:rPr lang="es-ES" sz="1600" b="1" dirty="0">
                <a:solidFill>
                  <a:srgbClr val="007934"/>
                </a:solidFill>
                <a:latin typeface="Arial" charset="0"/>
                <a:ea typeface="Times New Roman" pitchFamily="18" charset="0"/>
                <a:cs typeface="Arial" charset="0"/>
              </a:rPr>
              <a:t>aplicativo HIDRO</a:t>
            </a:r>
            <a:r>
              <a:rPr lang="es-CO" sz="1600" dirty="0">
                <a:solidFill>
                  <a:srgbClr val="007934"/>
                </a:solidFill>
                <a:latin typeface="Arial" charset="0"/>
                <a:ea typeface="Times New Roman" pitchFamily="18" charset="0"/>
                <a:cs typeface="Arial" charset="0"/>
              </a:rPr>
              <a:t/>
            </a:r>
            <a:br>
              <a:rPr lang="es-CO" sz="1600" dirty="0">
                <a:solidFill>
                  <a:srgbClr val="007934"/>
                </a:solidFill>
                <a:latin typeface="Arial" charset="0"/>
                <a:ea typeface="Times New Roman" pitchFamily="18" charset="0"/>
                <a:cs typeface="Arial" charset="0"/>
              </a:rPr>
            </a:br>
            <a:r>
              <a:rPr lang="es-ES" sz="1600" dirty="0">
                <a:solidFill>
                  <a:srgbClr val="007934"/>
                </a:solidFill>
                <a:latin typeface="Arial" charset="0"/>
                <a:ea typeface="Times New Roman" pitchFamily="18" charset="0"/>
                <a:cs typeface="Arial" charset="0"/>
              </a:rPr>
              <a:t>El Diseñador genera solicitud para la actividad ACTUALIZAR MODELO, anexando plantilla cargue masivo y archivo Excel.</a:t>
            </a:r>
            <a:r>
              <a:rPr lang="es-CO" sz="1600" dirty="0">
                <a:solidFill>
                  <a:srgbClr val="007934"/>
                </a:solidFill>
                <a:latin typeface="Arial" charset="0"/>
                <a:ea typeface="Times New Roman" pitchFamily="18" charset="0"/>
                <a:cs typeface="Arial" charset="0"/>
              </a:rPr>
              <a:t/>
            </a:r>
            <a:br>
              <a:rPr lang="es-CO" sz="1600" dirty="0">
                <a:solidFill>
                  <a:srgbClr val="007934"/>
                </a:solidFill>
                <a:latin typeface="Arial" charset="0"/>
                <a:ea typeface="Times New Roman" pitchFamily="18" charset="0"/>
                <a:cs typeface="Arial" charset="0"/>
              </a:rPr>
            </a:br>
            <a:endParaRPr lang="es-CO" sz="1600" dirty="0">
              <a:solidFill>
                <a:srgbClr val="007934"/>
              </a:solidFill>
              <a:latin typeface="Arial" charset="0"/>
              <a:ea typeface="Times New Roman" pitchFamily="18" charset="0"/>
              <a:cs typeface="Arial" charset="0"/>
            </a:endParaRPr>
          </a:p>
        </p:txBody>
      </p:sp>
      <p:sp>
        <p:nvSpPr>
          <p:cNvPr id="4" name="Marcador de texto 3"/>
          <p:cNvSpPr>
            <a:spLocks noGrp="1"/>
          </p:cNvSpPr>
          <p:nvPr>
            <p:ph type="body" idx="13"/>
          </p:nvPr>
        </p:nvSpPr>
        <p:spPr>
          <a:xfrm>
            <a:off x="539552" y="260648"/>
            <a:ext cx="7772400" cy="497887"/>
          </a:xfrm>
        </p:spPr>
        <p:txBody>
          <a:bodyPr/>
          <a:lstStyle/>
          <a:p>
            <a:endParaRPr lang="es-CO" dirty="0" smtClean="0"/>
          </a:p>
          <a:p>
            <a:endParaRPr lang="es-CO" dirty="0"/>
          </a:p>
          <a:p>
            <a:r>
              <a:rPr lang="es-CO" dirty="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a:p>
            <a:endParaRPr lang="es-CO" dirty="0"/>
          </a:p>
        </p:txBody>
      </p:sp>
      <p:sp>
        <p:nvSpPr>
          <p:cNvPr id="6" name="Marcador de número de diapositiva 5"/>
          <p:cNvSpPr>
            <a:spLocks noGrp="1"/>
          </p:cNvSpPr>
          <p:nvPr>
            <p:ph type="sldNum" sz="quarter" idx="12"/>
          </p:nvPr>
        </p:nvSpPr>
        <p:spPr/>
        <p:txBody>
          <a:bodyPr/>
          <a:lstStyle/>
          <a:p>
            <a:fld id="{6A390CAE-5A1D-442A-B9F1-736C12844423}" type="slidenum">
              <a:rPr lang="es-CO" smtClean="0"/>
              <a:pPr/>
              <a:t>13</a:t>
            </a:fld>
            <a:endParaRPr lang="es-CO" dirty="0"/>
          </a:p>
        </p:txBody>
      </p:sp>
      <p:sp>
        <p:nvSpPr>
          <p:cNvPr id="9" name="Marcador de texto 2"/>
          <p:cNvSpPr>
            <a:spLocks noGrp="1"/>
          </p:cNvSpPr>
          <p:nvPr>
            <p:ph type="body" idx="14"/>
          </p:nvPr>
        </p:nvSpPr>
        <p:spPr>
          <a:xfrm>
            <a:off x="544016" y="548680"/>
            <a:ext cx="7772400" cy="656666"/>
          </a:xfrm>
        </p:spPr>
        <p:txBody>
          <a:bodyPr/>
          <a:lstStyle/>
          <a:p>
            <a:pPr algn="ctr"/>
            <a:r>
              <a:rPr lang="es-CO" sz="2800" dirty="0" smtClean="0">
                <a:latin typeface="Arial" charset="0"/>
                <a:ea typeface="Times New Roman" pitchFamily="18" charset="0"/>
                <a:cs typeface="Arial" charset="0"/>
              </a:rPr>
              <a:t>Diseño</a:t>
            </a:r>
            <a:endParaRPr lang="es-CO" sz="2800" dirty="0"/>
          </a:p>
        </p:txBody>
      </p:sp>
    </p:spTree>
    <p:extLst>
      <p:ext uri="{BB962C8B-B14F-4D97-AF65-F5344CB8AC3E}">
        <p14:creationId xmlns:p14="http://schemas.microsoft.com/office/powerpoint/2010/main" val="304377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11560" y="1267692"/>
            <a:ext cx="7700392" cy="1911926"/>
          </a:xfrm>
        </p:spPr>
        <p:txBody>
          <a:bodyPr/>
          <a:lstStyle/>
          <a:p>
            <a:pPr algn="l">
              <a:lnSpc>
                <a:spcPct val="80000"/>
              </a:lnSpc>
            </a:pPr>
            <a:r>
              <a:rPr lang="es-ES" dirty="0">
                <a:solidFill>
                  <a:srgbClr val="007934"/>
                </a:solidFill>
                <a:latin typeface="Arial" charset="0"/>
                <a:ea typeface="Times New Roman" pitchFamily="18" charset="0"/>
                <a:cs typeface="Arial" charset="0"/>
              </a:rPr>
              <a:t>Los SIG son programas enfocados al manejo de información georreferenciada en </a:t>
            </a:r>
            <a:r>
              <a:rPr lang="es-ES" b="1" dirty="0" smtClean="0">
                <a:solidFill>
                  <a:srgbClr val="007934"/>
                </a:solidFill>
                <a:latin typeface="Arial" charset="0"/>
                <a:ea typeface="Times New Roman" pitchFamily="18" charset="0"/>
                <a:cs typeface="Arial" charset="0"/>
              </a:rPr>
              <a:t>BASES DE DATOS.</a:t>
            </a:r>
            <a:br>
              <a:rPr lang="es-ES" b="1"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Los </a:t>
            </a:r>
            <a:r>
              <a:rPr lang="es-ES" dirty="0" smtClean="0">
                <a:solidFill>
                  <a:srgbClr val="007934"/>
                </a:solidFill>
                <a:latin typeface="Arial" charset="0"/>
                <a:ea typeface="Times New Roman" pitchFamily="18" charset="0"/>
                <a:cs typeface="Arial" charset="0"/>
              </a:rPr>
              <a:t>SIG son sistemas computacional que pueden capturar, almacenar, analizar y desplegar información referenciada geográficamente.</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La potencialidad de los SIG está en la capacidad de relacionar información diferente en un contexto espacial para la toma de decisiones.</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endParaRPr lang="es-ES"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61974"/>
            <a:ext cx="7772400" cy="570635"/>
          </a:xfrm>
          <a:prstGeom prst="rect">
            <a:avLst/>
          </a:prstGeom>
        </p:spPr>
        <p:txBody>
          <a:bodyPr/>
          <a:lstStyle/>
          <a:p>
            <a:pPr lvl="0" algn="ctr"/>
            <a:r>
              <a:rPr lang="es-CO" sz="2800" dirty="0" smtClean="0">
                <a:effectLst>
                  <a:outerShdw blurRad="38100" dist="38100" dir="2700000" algn="tl">
                    <a:srgbClr val="C0C0C0"/>
                  </a:outerShdw>
                </a:effectLst>
                <a:latin typeface="Arial" pitchFamily="34" charset="0"/>
                <a:cs typeface="Arial" pitchFamily="34" charset="0"/>
              </a:rPr>
              <a:t>SIG</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406" y="3314702"/>
            <a:ext cx="5394021" cy="33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11560" y="1267692"/>
            <a:ext cx="7700392" cy="5060372"/>
          </a:xfrm>
        </p:spPr>
        <p:txBody>
          <a:bodyPr/>
          <a:lstStyle/>
          <a:p>
            <a:r>
              <a:rPr lang="es-ES_tradnl" dirty="0">
                <a:solidFill>
                  <a:srgbClr val="007934"/>
                </a:solidFill>
                <a:latin typeface="Arial" charset="0"/>
                <a:ea typeface="Times New Roman" pitchFamily="18" charset="0"/>
                <a:cs typeface="Arial" charset="0"/>
              </a:rPr>
              <a:t>Epm utiliza  el software  GIS “G/TECHNOLOGY”, como la herramienta que permite la gestión eficaz de la información georreferenciada de las redes e infraestructura de servicio público y de la cartografía.</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ES_tradnl" dirty="0">
                <a:solidFill>
                  <a:srgbClr val="007934"/>
                </a:solidFill>
                <a:latin typeface="Arial" charset="0"/>
                <a:ea typeface="Times New Roman" pitchFamily="18" charset="0"/>
                <a:cs typeface="Arial" charset="0"/>
              </a:rPr>
              <a:t> </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ES_tradnl" dirty="0">
                <a:solidFill>
                  <a:srgbClr val="007934"/>
                </a:solidFill>
                <a:latin typeface="Arial" charset="0"/>
                <a:ea typeface="Times New Roman" pitchFamily="18" charset="0"/>
                <a:cs typeface="Arial" charset="0"/>
              </a:rPr>
              <a:t>La unidad de Gestión de la Información Agua y Saneamiento en aras de ser oportunos en la atención de requerimientos para el cargue y/o edición de información, desarrolló una aplicación en G/TECHNOLOGY para realizar el cargue masivos a las base de datos GAGUPROD y GAGUNALP, que corresponden a los modelos digitales de acueducto y alcantarillado del área Metropolitana y Filiales respectivamente</a:t>
            </a:r>
            <a:r>
              <a:rPr lang="es-ES_tradnl" dirty="0" smtClean="0">
                <a:solidFill>
                  <a:srgbClr val="007934"/>
                </a:solidFill>
                <a:latin typeface="Arial" charset="0"/>
                <a:ea typeface="Times New Roman" pitchFamily="18" charset="0"/>
                <a:cs typeface="Arial" charset="0"/>
              </a:rPr>
              <a:t>.</a:t>
            </a:r>
            <a:br>
              <a:rPr lang="es-ES_tradnl" dirty="0" smtClean="0">
                <a:solidFill>
                  <a:srgbClr val="007934"/>
                </a:solidFill>
                <a:latin typeface="Arial" charset="0"/>
                <a:ea typeface="Times New Roman" pitchFamily="18" charset="0"/>
                <a:cs typeface="Arial" charset="0"/>
              </a:rPr>
            </a:br>
            <a:r>
              <a:rPr lang="es-ES_tradnl" dirty="0" smtClean="0">
                <a:solidFill>
                  <a:srgbClr val="007934"/>
                </a:solidFill>
                <a:latin typeface="Arial" charset="0"/>
                <a:ea typeface="Times New Roman" pitchFamily="18" charset="0"/>
                <a:cs typeface="Arial" charset="0"/>
              </a:rPr>
              <a:t> </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ES_tradnl" dirty="0">
                <a:solidFill>
                  <a:srgbClr val="007934"/>
                </a:solidFill>
                <a:latin typeface="Arial" charset="0"/>
                <a:ea typeface="Times New Roman" pitchFamily="18" charset="0"/>
                <a:cs typeface="Arial" charset="0"/>
              </a:rPr>
              <a:t>Este cargue masivo de información georreferenciada requiere de una estructura organizada, estandarizada y lógica según normatividad vigente y reglas técnicas de funcionamiento de los sistemas, lo cual se logra a través de la captura de datos de calidad en las diferentes etapas de los proyectos que serán documentados y reportados a través de unas plantillas de EXCEL que permitirán su almacenamiento en las bases de datos</a:t>
            </a:r>
            <a:endParaRPr lang="es-CO" dirty="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61974"/>
            <a:ext cx="7772400" cy="570635"/>
          </a:xfrm>
          <a:prstGeom prst="rect">
            <a:avLst/>
          </a:prstGeom>
        </p:spPr>
        <p:txBody>
          <a:bodyPr/>
          <a:lstStyle/>
          <a:p>
            <a:pPr lvl="0" algn="ctr"/>
            <a:r>
              <a:rPr lang="es-CO" sz="2800" dirty="0" smtClean="0">
                <a:latin typeface="Arial" pitchFamily="34" charset="0"/>
                <a:cs typeface="Arial" pitchFamily="34" charset="0"/>
              </a:rPr>
              <a:t>SIG</a:t>
            </a:r>
            <a:endParaRPr lang="es-CO" sz="2800" dirty="0" smtClean="0">
              <a:latin typeface="Arial" pitchFamily="34" charset="0"/>
              <a:cs typeface="Arial" pitchFamily="34" charset="0"/>
            </a:endParaRPr>
          </a:p>
        </p:txBody>
      </p:sp>
    </p:spTree>
    <p:extLst>
      <p:ext uri="{BB962C8B-B14F-4D97-AF65-F5344CB8AC3E}">
        <p14:creationId xmlns:p14="http://schemas.microsoft.com/office/powerpoint/2010/main" val="19757709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57033" y="1236517"/>
            <a:ext cx="7554919" cy="5039591"/>
          </a:xfrm>
        </p:spPr>
        <p:txBody>
          <a:bodyPr/>
          <a:lstStyle/>
          <a:p>
            <a:pPr algn="l"/>
            <a:r>
              <a:rPr lang="es-ES" dirty="0" smtClean="0">
                <a:solidFill>
                  <a:srgbClr val="007934"/>
                </a:solidFill>
                <a:latin typeface="Arial" charset="0"/>
                <a:ea typeface="Times New Roman" pitchFamily="18" charset="0"/>
                <a:cs typeface="Arial" charset="0"/>
              </a:rPr>
              <a:t>Los SIG genera archivos tipo SHAPE, los cuales </a:t>
            </a:r>
            <a:r>
              <a:rPr lang="es-ES" dirty="0">
                <a:solidFill>
                  <a:srgbClr val="007934"/>
                </a:solidFill>
                <a:latin typeface="Arial" charset="0"/>
                <a:ea typeface="Times New Roman" pitchFamily="18" charset="0"/>
                <a:cs typeface="Arial" charset="0"/>
              </a:rPr>
              <a:t>son archivos vectoriales, compuestos por entidades de tipo punto, línea y área.</a:t>
            </a:r>
            <a:br>
              <a:rPr lang="es-ES" dirty="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Un archivo Shape se compone a su vez de tres archivos con extensión .SHX .SHP y .DBF en los cuales se almacena información geométrica y alfanumérica</a:t>
            </a:r>
            <a:r>
              <a:rPr lang="es-ES" dirty="0" smtClean="0">
                <a:solidFill>
                  <a:srgbClr val="007934"/>
                </a:solidFill>
                <a:latin typeface="Arial" charset="0"/>
                <a:ea typeface="Times New Roman" pitchFamily="18" charset="0"/>
                <a:cs typeface="Arial" charset="0"/>
              </a:rPr>
              <a:t>.</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Estos </a:t>
            </a:r>
            <a:r>
              <a:rPr lang="es-ES" dirty="0">
                <a:solidFill>
                  <a:srgbClr val="007934"/>
                </a:solidFill>
                <a:latin typeface="Arial" charset="0"/>
                <a:ea typeface="Times New Roman" pitchFamily="18" charset="0"/>
                <a:cs typeface="Arial" charset="0"/>
              </a:rPr>
              <a:t>archivos pueden visualizarse con paquetes comerciales que manejen información vectorial para sistemas de información geográfica. </a:t>
            </a:r>
            <a:r>
              <a:rPr lang="es-ES" dirty="0">
                <a:solidFill>
                  <a:srgbClr val="007934"/>
                </a:solidFill>
                <a:latin typeface="Arial" charset="0"/>
                <a:ea typeface="Times New Roman" pitchFamily="18" charset="0"/>
                <a:cs typeface="Arial" charset="0"/>
              </a:rPr>
              <a:t>De igual manera existen programas gratuitos que permiten la visualización de éstos archivos tales como </a:t>
            </a:r>
            <a:r>
              <a:rPr lang="es-ES" dirty="0" err="1">
                <a:solidFill>
                  <a:srgbClr val="007934"/>
                </a:solidFill>
                <a:latin typeface="Arial" charset="0"/>
                <a:ea typeface="Times New Roman" pitchFamily="18" charset="0"/>
                <a:cs typeface="Arial" charset="0"/>
              </a:rPr>
              <a:t>ArcExplorer</a:t>
            </a:r>
            <a:r>
              <a:rPr lang="es-ES" dirty="0">
                <a:solidFill>
                  <a:srgbClr val="007934"/>
                </a:solidFill>
                <a:latin typeface="Arial" charset="0"/>
                <a:ea typeface="Times New Roman" pitchFamily="18" charset="0"/>
                <a:cs typeface="Arial" charset="0"/>
              </a:rPr>
              <a:t>, </a:t>
            </a:r>
            <a:r>
              <a:rPr lang="es-ES" dirty="0" err="1">
                <a:solidFill>
                  <a:srgbClr val="007934"/>
                </a:solidFill>
                <a:latin typeface="Arial" charset="0"/>
                <a:ea typeface="Times New Roman" pitchFamily="18" charset="0"/>
                <a:cs typeface="Arial" charset="0"/>
              </a:rPr>
              <a:t>TatukGIS</a:t>
            </a:r>
            <a:r>
              <a:rPr lang="es-ES" dirty="0">
                <a:solidFill>
                  <a:srgbClr val="007934"/>
                </a:solidFill>
                <a:latin typeface="Arial" charset="0"/>
                <a:ea typeface="Times New Roman" pitchFamily="18" charset="0"/>
                <a:cs typeface="Arial" charset="0"/>
              </a:rPr>
              <a:t> Viewer y Geomedia Viewer, entre otros</a:t>
            </a:r>
            <a:r>
              <a:rPr lang="es-ES" dirty="0" smtClean="0">
                <a:solidFill>
                  <a:srgbClr val="007934"/>
                </a:solidFill>
                <a:latin typeface="Arial" charset="0"/>
                <a:ea typeface="Times New Roman" pitchFamily="18" charset="0"/>
                <a:cs typeface="Arial" charset="0"/>
              </a:rPr>
              <a:t>.</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endParaRPr lang="es-CO" dirty="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61974"/>
            <a:ext cx="7772400" cy="570635"/>
          </a:xfrm>
          <a:prstGeom prst="rect">
            <a:avLst/>
          </a:prstGeom>
        </p:spPr>
        <p:txBody>
          <a:bodyPr/>
          <a:lstStyle/>
          <a:p>
            <a:pPr lvl="0" algn="ctr"/>
            <a:r>
              <a:rPr lang="es-CO" sz="2800" dirty="0" smtClean="0">
                <a:latin typeface="Arial" pitchFamily="34" charset="0"/>
                <a:cs typeface="Arial" pitchFamily="34" charset="0"/>
              </a:rPr>
              <a:t>SIG</a:t>
            </a:r>
            <a:endParaRPr lang="es-CO" sz="2800" dirty="0" smtClean="0">
              <a:latin typeface="Arial" pitchFamily="34" charset="0"/>
              <a:cs typeface="Arial" pitchFamily="34" charset="0"/>
            </a:endParaRPr>
          </a:p>
        </p:txBody>
      </p:sp>
      <p:pic>
        <p:nvPicPr>
          <p:cNvPr id="3" name="Imagen 2"/>
          <p:cNvPicPr>
            <a:picLocks noChangeAspect="1"/>
          </p:cNvPicPr>
          <p:nvPr/>
        </p:nvPicPr>
        <p:blipFill>
          <a:blip r:embed="rId3"/>
          <a:stretch>
            <a:fillRect/>
          </a:stretch>
        </p:blipFill>
        <p:spPr>
          <a:xfrm>
            <a:off x="1729379" y="3002974"/>
            <a:ext cx="5610225" cy="1795462"/>
          </a:xfrm>
          <a:prstGeom prst="rect">
            <a:avLst/>
          </a:prstGeom>
        </p:spPr>
      </p:pic>
    </p:spTree>
    <p:extLst>
      <p:ext uri="{BB962C8B-B14F-4D97-AF65-F5344CB8AC3E}">
        <p14:creationId xmlns:p14="http://schemas.microsoft.com/office/powerpoint/2010/main" val="97977523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628650"/>
            <a:ext cx="7772400" cy="569798"/>
          </a:xfrm>
          <a:prstGeom prst="rect">
            <a:avLst/>
          </a:prstGeom>
        </p:spPr>
        <p:txBody>
          <a:bodyPr/>
          <a:lstStyle/>
          <a:p>
            <a:pPr lvl="0" algn="ctr"/>
            <a:r>
              <a:rPr lang="es-CO" sz="2800" dirty="0" smtClean="0"/>
              <a:t>SIG epm</a:t>
            </a:r>
            <a:endParaRPr lang="es-CO" sz="2800" dirty="0" smtClean="0">
              <a:effectLst>
                <a:outerShdw blurRad="38100" dist="38100" dir="2700000" algn="tl">
                  <a:srgbClr val="C0C0C0"/>
                </a:outerShdw>
              </a:effectLst>
              <a:latin typeface="Arial" pitchFamily="34" charset="0"/>
              <a:cs typeface="Arial" pitchFamily="34" charset="0"/>
            </a:endParaRPr>
          </a:p>
        </p:txBody>
      </p:sp>
      <p:grpSp>
        <p:nvGrpSpPr>
          <p:cNvPr id="12" name="Group 39"/>
          <p:cNvGrpSpPr>
            <a:grpSpLocks noGrp="1"/>
          </p:cNvGrpSpPr>
          <p:nvPr/>
        </p:nvGrpSpPr>
        <p:grpSpPr bwMode="auto">
          <a:xfrm>
            <a:off x="647700" y="1569027"/>
            <a:ext cx="7019925" cy="4374574"/>
            <a:chOff x="295" y="1071"/>
            <a:chExt cx="4671" cy="2858"/>
          </a:xfrm>
        </p:grpSpPr>
        <p:grpSp>
          <p:nvGrpSpPr>
            <p:cNvPr id="13" name="Group 3"/>
            <p:cNvGrpSpPr>
              <a:grpSpLocks/>
            </p:cNvGrpSpPr>
            <p:nvPr/>
          </p:nvGrpSpPr>
          <p:grpSpPr bwMode="auto">
            <a:xfrm>
              <a:off x="3060" y="1071"/>
              <a:ext cx="1133" cy="840"/>
              <a:chOff x="1632" y="1248"/>
              <a:chExt cx="2682" cy="2286"/>
            </a:xfrm>
          </p:grpSpPr>
          <p:sp>
            <p:nvSpPr>
              <p:cNvPr id="42"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9CCFF"/>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99CCFF"/>
                </a:extrusionClr>
              </a:sp3d>
            </p:spPr>
            <p:txBody>
              <a:bodyPr>
                <a:flatTx/>
              </a:bodyPr>
              <a:lstStyle/>
              <a:p>
                <a:endParaRPr lang="es-CO"/>
              </a:p>
            </p:txBody>
          </p:sp>
          <p:sp>
            <p:nvSpPr>
              <p:cNvPr id="43" name="AutoShape 5"/>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9CCFF"/>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99CCFF"/>
                </a:extrusionClr>
              </a:sp3d>
            </p:spPr>
            <p:txBody>
              <a:bodyPr>
                <a:flatTx/>
              </a:bodyPr>
              <a:lstStyle/>
              <a:p>
                <a:endParaRPr lang="es-CO"/>
              </a:p>
            </p:txBody>
          </p:sp>
          <p:sp>
            <p:nvSpPr>
              <p:cNvPr id="44" name="AutoShape 6"/>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9CCFF"/>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99CCFF"/>
                </a:extrusionClr>
              </a:sp3d>
            </p:spPr>
            <p:txBody>
              <a:bodyPr>
                <a:flatTx/>
              </a:bodyPr>
              <a:lstStyle/>
              <a:p>
                <a:endParaRPr lang="es-CO"/>
              </a:p>
            </p:txBody>
          </p:sp>
        </p:grpSp>
        <p:grpSp>
          <p:nvGrpSpPr>
            <p:cNvPr id="14" name="Group 7"/>
            <p:cNvGrpSpPr>
              <a:grpSpLocks/>
            </p:cNvGrpSpPr>
            <p:nvPr/>
          </p:nvGrpSpPr>
          <p:grpSpPr bwMode="auto">
            <a:xfrm rot="6715530">
              <a:off x="3142" y="2937"/>
              <a:ext cx="1133" cy="840"/>
              <a:chOff x="1632" y="1248"/>
              <a:chExt cx="2682" cy="2286"/>
            </a:xfrm>
          </p:grpSpPr>
          <p:sp>
            <p:nvSpPr>
              <p:cNvPr id="39"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33CC33"/>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33CC33"/>
                </a:extrusionClr>
              </a:sp3d>
            </p:spPr>
            <p:txBody>
              <a:bodyPr>
                <a:flatTx/>
              </a:bodyPr>
              <a:lstStyle/>
              <a:p>
                <a:endParaRPr lang="es-CO"/>
              </a:p>
            </p:txBody>
          </p:sp>
          <p:sp>
            <p:nvSpPr>
              <p:cNvPr id="40" name="AutoShape 9"/>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33CC33"/>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33CC33"/>
                </a:extrusionClr>
              </a:sp3d>
            </p:spPr>
            <p:txBody>
              <a:bodyPr>
                <a:flatTx/>
              </a:bodyPr>
              <a:lstStyle/>
              <a:p>
                <a:endParaRPr lang="es-CO"/>
              </a:p>
            </p:txBody>
          </p:sp>
          <p:sp>
            <p:nvSpPr>
              <p:cNvPr id="41" name="AutoShape 10"/>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33CC33"/>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33CC33"/>
                </a:extrusionClr>
              </a:sp3d>
            </p:spPr>
            <p:txBody>
              <a:bodyPr rot="10800000" vert="eaVert">
                <a:flatTx/>
              </a:bodyPr>
              <a:lstStyle/>
              <a:p>
                <a:endParaRPr lang="es-CO"/>
              </a:p>
            </p:txBody>
          </p:sp>
        </p:grpSp>
        <p:grpSp>
          <p:nvGrpSpPr>
            <p:cNvPr id="15" name="Group 11"/>
            <p:cNvGrpSpPr>
              <a:grpSpLocks/>
            </p:cNvGrpSpPr>
            <p:nvPr/>
          </p:nvGrpSpPr>
          <p:grpSpPr bwMode="auto">
            <a:xfrm rot="5885487">
              <a:off x="961" y="1943"/>
              <a:ext cx="1133" cy="840"/>
              <a:chOff x="1632" y="1248"/>
              <a:chExt cx="2682" cy="2286"/>
            </a:xfrm>
          </p:grpSpPr>
          <p:sp>
            <p:nvSpPr>
              <p:cNvPr id="36"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BCBEFE"/>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BCBEFE"/>
                </a:extrusionClr>
              </a:sp3d>
            </p:spPr>
            <p:txBody>
              <a:bodyPr>
                <a:flatTx/>
              </a:bodyPr>
              <a:lstStyle/>
              <a:p>
                <a:endParaRPr lang="es-CO"/>
              </a:p>
            </p:txBody>
          </p:sp>
          <p:sp>
            <p:nvSpPr>
              <p:cNvPr id="37" name="AutoShape 13"/>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BCBEFE"/>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BCBEFE"/>
                </a:extrusionClr>
              </a:sp3d>
            </p:spPr>
            <p:txBody>
              <a:bodyPr>
                <a:flatTx/>
              </a:bodyPr>
              <a:lstStyle/>
              <a:p>
                <a:endParaRPr lang="es-CO"/>
              </a:p>
            </p:txBody>
          </p:sp>
          <p:sp>
            <p:nvSpPr>
              <p:cNvPr id="38" name="AutoShape 14"/>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BCBEFE"/>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BCBEFE"/>
                </a:extrusionClr>
              </a:sp3d>
            </p:spPr>
            <p:txBody>
              <a:bodyPr rot="10800000" vert="eaVert">
                <a:flatTx/>
              </a:bodyPr>
              <a:lstStyle/>
              <a:p>
                <a:endParaRPr lang="es-CO"/>
              </a:p>
            </p:txBody>
          </p:sp>
        </p:grpSp>
        <p:sp>
          <p:nvSpPr>
            <p:cNvPr id="16" name="Oval 15"/>
            <p:cNvSpPr>
              <a:spLocks noChangeArrowheads="1"/>
            </p:cNvSpPr>
            <p:nvPr/>
          </p:nvSpPr>
          <p:spPr bwMode="auto">
            <a:xfrm>
              <a:off x="2400" y="2192"/>
              <a:ext cx="779" cy="779"/>
            </a:xfrm>
            <a:prstGeom prst="ellipse">
              <a:avLst/>
            </a:prstGeom>
            <a:solidFill>
              <a:srgbClr val="FFFF99"/>
            </a:solidFill>
            <a:ln w="9525">
              <a:round/>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pPr algn="ctr"/>
              <a:r>
                <a:rPr lang="es-MX" sz="2000">
                  <a:latin typeface="Arial Black" pitchFamily="34" charset="0"/>
                </a:rPr>
                <a:t>Datos</a:t>
              </a:r>
            </a:p>
          </p:txBody>
        </p:sp>
        <p:sp>
          <p:nvSpPr>
            <p:cNvPr id="17" name="AutoShape 17"/>
            <p:cNvSpPr>
              <a:spLocks noChangeArrowheads="1"/>
            </p:cNvSpPr>
            <p:nvPr/>
          </p:nvSpPr>
          <p:spPr bwMode="auto">
            <a:xfrm>
              <a:off x="2095" y="1887"/>
              <a:ext cx="1388" cy="13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59 h 21600"/>
                <a:gd name="T26" fmla="*/ 18441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47" y="10800"/>
                  </a:moveTo>
                  <a:cubicBezTo>
                    <a:pt x="2547" y="15358"/>
                    <a:pt x="6242" y="19053"/>
                    <a:pt x="10800" y="19053"/>
                  </a:cubicBezTo>
                  <a:cubicBezTo>
                    <a:pt x="15358" y="19053"/>
                    <a:pt x="19053" y="15358"/>
                    <a:pt x="19053" y="10800"/>
                  </a:cubicBezTo>
                  <a:cubicBezTo>
                    <a:pt x="19053" y="6242"/>
                    <a:pt x="15358" y="2547"/>
                    <a:pt x="10800" y="2547"/>
                  </a:cubicBezTo>
                  <a:cubicBezTo>
                    <a:pt x="6242" y="2547"/>
                    <a:pt x="2547" y="6242"/>
                    <a:pt x="2547" y="10800"/>
                  </a:cubicBezTo>
                  <a:close/>
                </a:path>
              </a:pathLst>
            </a:custGeom>
            <a:gradFill rotWithShape="1">
              <a:gsLst>
                <a:gs pos="0">
                  <a:srgbClr val="CCFFFF"/>
                </a:gs>
                <a:gs pos="100000">
                  <a:srgbClr val="E1FF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anchor="ctr">
              <a:flatTx/>
            </a:bodyPr>
            <a:lstStyle/>
            <a:p>
              <a:endParaRPr lang="es-CO"/>
            </a:p>
          </p:txBody>
        </p:sp>
        <p:sp>
          <p:nvSpPr>
            <p:cNvPr id="18" name="WordArt 18"/>
            <p:cNvSpPr>
              <a:spLocks noChangeArrowheads="1" noChangeShapeType="1" noTextEdit="1"/>
            </p:cNvSpPr>
            <p:nvPr/>
          </p:nvSpPr>
          <p:spPr bwMode="auto">
            <a:xfrm>
              <a:off x="2290" y="1979"/>
              <a:ext cx="1044" cy="726"/>
            </a:xfrm>
            <a:prstGeom prst="rect">
              <a:avLst/>
            </a:prstGeom>
          </p:spPr>
          <p:txBody>
            <a:bodyPr spcFirstLastPara="1" wrap="none" fromWordArt="1">
              <a:prstTxWarp prst="textArchUp">
                <a:avLst>
                  <a:gd name="adj" fmla="val 10950468"/>
                </a:avLst>
              </a:prstTxWarp>
            </a:bodyPr>
            <a:lstStyle/>
            <a:p>
              <a:pPr algn="ctr"/>
              <a:r>
                <a:rPr lang="es-CO" sz="800" b="1" kern="10" dirty="0">
                  <a:ln w="9525">
                    <a:solidFill>
                      <a:srgbClr val="000000"/>
                    </a:solidFill>
                    <a:round/>
                    <a:headEnd/>
                    <a:tailEnd/>
                  </a:ln>
                  <a:solidFill>
                    <a:srgbClr val="000000"/>
                  </a:solidFill>
                  <a:latin typeface="Arial"/>
                  <a:cs typeface="Arial"/>
                </a:rPr>
                <a:t>Cartografía base</a:t>
              </a:r>
            </a:p>
          </p:txBody>
        </p:sp>
        <p:sp>
          <p:nvSpPr>
            <p:cNvPr id="19" name="AutoShape 20"/>
            <p:cNvSpPr>
              <a:spLocks noChangeArrowheads="1"/>
            </p:cNvSpPr>
            <p:nvPr/>
          </p:nvSpPr>
          <p:spPr bwMode="auto">
            <a:xfrm rot="-2020987">
              <a:off x="1791" y="1616"/>
              <a:ext cx="1996" cy="19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7477 h 21600"/>
              </a:gdLst>
              <a:ahLst/>
              <a:cxnLst>
                <a:cxn ang="T8">
                  <a:pos x="T0" y="T1"/>
                </a:cxn>
                <a:cxn ang="T9">
                  <a:pos x="T2" y="T3"/>
                </a:cxn>
                <a:cxn ang="T10">
                  <a:pos x="T4" y="T5"/>
                </a:cxn>
                <a:cxn ang="T11">
                  <a:pos x="T6" y="T7"/>
                </a:cxn>
              </a:cxnLst>
              <a:rect l="T12" t="T13" r="T14" b="T15"/>
              <a:pathLst>
                <a:path w="21600" h="21600">
                  <a:moveTo>
                    <a:pt x="18042" y="15866"/>
                  </a:moveTo>
                  <a:cubicBezTo>
                    <a:pt x="16388" y="18230"/>
                    <a:pt x="13685" y="19638"/>
                    <a:pt x="10800" y="19639"/>
                  </a:cubicBezTo>
                  <a:cubicBezTo>
                    <a:pt x="7914" y="19639"/>
                    <a:pt x="5211" y="18230"/>
                    <a:pt x="3557" y="15866"/>
                  </a:cubicBezTo>
                  <a:lnTo>
                    <a:pt x="1950" y="16990"/>
                  </a:lnTo>
                  <a:cubicBezTo>
                    <a:pt x="3971" y="19879"/>
                    <a:pt x="7274" y="21600"/>
                    <a:pt x="10800" y="21600"/>
                  </a:cubicBezTo>
                  <a:cubicBezTo>
                    <a:pt x="14325" y="21599"/>
                    <a:pt x="17628" y="19879"/>
                    <a:pt x="19649" y="16990"/>
                  </a:cubicBezTo>
                  <a:close/>
                </a:path>
              </a:pathLst>
            </a:custGeom>
            <a:gradFill rotWithShape="1">
              <a:gsLst>
                <a:gs pos="0">
                  <a:srgbClr val="33CC33">
                    <a:alpha val="74001"/>
                  </a:srgbClr>
                </a:gs>
                <a:gs pos="100000">
                  <a:srgbClr val="85E185"/>
                </a:gs>
              </a:gsLst>
              <a:path path="rect">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33CC33"/>
              </a:extrusionClr>
            </a:sp3d>
          </p:spPr>
          <p:txBody>
            <a:bodyPr wrap="none" anchor="ctr">
              <a:flatTx/>
            </a:bodyPr>
            <a:lstStyle/>
            <a:p>
              <a:endParaRPr lang="es-CO"/>
            </a:p>
          </p:txBody>
        </p:sp>
        <p:sp>
          <p:nvSpPr>
            <p:cNvPr id="20" name="WordArt 21"/>
            <p:cNvSpPr>
              <a:spLocks noChangeArrowheads="1" noChangeShapeType="1" noTextEdit="1"/>
            </p:cNvSpPr>
            <p:nvPr/>
          </p:nvSpPr>
          <p:spPr bwMode="auto">
            <a:xfrm rot="8770488">
              <a:off x="2653" y="2886"/>
              <a:ext cx="1044" cy="499"/>
            </a:xfrm>
            <a:prstGeom prst="rect">
              <a:avLst/>
            </a:prstGeom>
          </p:spPr>
          <p:txBody>
            <a:bodyPr spcFirstLastPara="1" wrap="none" fromWordArt="1">
              <a:prstTxWarp prst="textArchUp">
                <a:avLst>
                  <a:gd name="adj" fmla="val 10903452"/>
                </a:avLst>
              </a:prstTxWarp>
            </a:bodyPr>
            <a:lstStyle/>
            <a:p>
              <a:pPr algn="ctr"/>
              <a:r>
                <a:rPr lang="es-CO" sz="800" b="1" kern="10">
                  <a:ln w="9525">
                    <a:solidFill>
                      <a:srgbClr val="000000"/>
                    </a:solidFill>
                    <a:round/>
                    <a:headEnd/>
                    <a:tailEnd/>
                  </a:ln>
                  <a:solidFill>
                    <a:srgbClr val="000000"/>
                  </a:solidFill>
                  <a:latin typeface="Arial"/>
                  <a:cs typeface="Arial"/>
                </a:rPr>
                <a:t>Modelo de red telco</a:t>
              </a:r>
            </a:p>
          </p:txBody>
        </p:sp>
        <p:sp>
          <p:nvSpPr>
            <p:cNvPr id="21" name="AutoShape 23"/>
            <p:cNvSpPr>
              <a:spLocks noChangeArrowheads="1"/>
            </p:cNvSpPr>
            <p:nvPr/>
          </p:nvSpPr>
          <p:spPr bwMode="auto">
            <a:xfrm rot="-5636624">
              <a:off x="1791" y="1616"/>
              <a:ext cx="1996" cy="19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36 w 21600"/>
                <a:gd name="T13" fmla="*/ 0 h 21600"/>
                <a:gd name="T14" fmla="*/ 20864 w 21600"/>
                <a:gd name="T15" fmla="*/ 7586 h 21600"/>
              </a:gdLst>
              <a:ahLst/>
              <a:cxnLst>
                <a:cxn ang="T8">
                  <a:pos x="T0" y="T1"/>
                </a:cxn>
                <a:cxn ang="T9">
                  <a:pos x="T2" y="T3"/>
                </a:cxn>
                <a:cxn ang="T10">
                  <a:pos x="T4" y="T5"/>
                </a:cxn>
                <a:cxn ang="T11">
                  <a:pos x="T6" y="T7"/>
                </a:cxn>
              </a:cxnLst>
              <a:rect l="T12" t="T13" r="T14" b="T15"/>
              <a:pathLst>
                <a:path w="21600" h="21600">
                  <a:moveTo>
                    <a:pt x="3486" y="5747"/>
                  </a:moveTo>
                  <a:cubicBezTo>
                    <a:pt x="5146" y="3345"/>
                    <a:pt x="7880" y="1910"/>
                    <a:pt x="10800" y="1911"/>
                  </a:cubicBezTo>
                  <a:cubicBezTo>
                    <a:pt x="13719" y="1911"/>
                    <a:pt x="16453" y="3345"/>
                    <a:pt x="18113" y="5747"/>
                  </a:cubicBezTo>
                  <a:lnTo>
                    <a:pt x="19685" y="4661"/>
                  </a:lnTo>
                  <a:cubicBezTo>
                    <a:pt x="17669" y="1742"/>
                    <a:pt x="14347" y="-1"/>
                    <a:pt x="10799" y="0"/>
                  </a:cubicBezTo>
                  <a:cubicBezTo>
                    <a:pt x="7252" y="0"/>
                    <a:pt x="3930" y="1742"/>
                    <a:pt x="1914" y="4661"/>
                  </a:cubicBezTo>
                  <a:close/>
                </a:path>
              </a:pathLst>
            </a:custGeom>
            <a:gradFill rotWithShape="1">
              <a:gsLst>
                <a:gs pos="0">
                  <a:srgbClr val="CC99FF"/>
                </a:gs>
                <a:gs pos="100000">
                  <a:srgbClr val="D9B4FF"/>
                </a:gs>
              </a:gsLst>
              <a:path path="rect">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endParaRPr lang="es-CO"/>
            </a:p>
          </p:txBody>
        </p:sp>
        <p:sp>
          <p:nvSpPr>
            <p:cNvPr id="22" name="WordArt 24"/>
            <p:cNvSpPr>
              <a:spLocks noChangeArrowheads="1" noChangeShapeType="1" noTextEdit="1"/>
            </p:cNvSpPr>
            <p:nvPr/>
          </p:nvSpPr>
          <p:spPr bwMode="auto">
            <a:xfrm rot="-6075916">
              <a:off x="1587" y="2500"/>
              <a:ext cx="1044" cy="454"/>
            </a:xfrm>
            <a:prstGeom prst="rect">
              <a:avLst/>
            </a:prstGeom>
          </p:spPr>
          <p:txBody>
            <a:bodyPr spcFirstLastPara="1" wrap="none" fromWordArt="1">
              <a:prstTxWarp prst="textArchUp">
                <a:avLst>
                  <a:gd name="adj" fmla="val 10894132"/>
                </a:avLst>
              </a:prstTxWarp>
            </a:bodyPr>
            <a:lstStyle/>
            <a:p>
              <a:pPr algn="ctr"/>
              <a:r>
                <a:rPr lang="es-CO" sz="800" b="1" kern="10" dirty="0">
                  <a:ln w="9525">
                    <a:solidFill>
                      <a:srgbClr val="000000"/>
                    </a:solidFill>
                    <a:round/>
                    <a:headEnd/>
                    <a:tailEnd/>
                  </a:ln>
                  <a:solidFill>
                    <a:srgbClr val="000000"/>
                  </a:solidFill>
                  <a:latin typeface="Arial"/>
                  <a:cs typeface="Arial"/>
                </a:rPr>
                <a:t>Modelo de red energía</a:t>
              </a:r>
            </a:p>
          </p:txBody>
        </p:sp>
        <p:sp>
          <p:nvSpPr>
            <p:cNvPr id="23" name="AutoShape 26"/>
            <p:cNvSpPr>
              <a:spLocks noChangeArrowheads="1"/>
            </p:cNvSpPr>
            <p:nvPr/>
          </p:nvSpPr>
          <p:spPr bwMode="auto">
            <a:xfrm rot="1589309">
              <a:off x="1791" y="1616"/>
              <a:ext cx="1996" cy="1996"/>
            </a:xfrm>
            <a:custGeom>
              <a:avLst/>
              <a:gdLst>
                <a:gd name="G0" fmla="+- 8933 0 0"/>
                <a:gd name="G1" fmla="+- -9277772 0 0"/>
                <a:gd name="G2" fmla="+- 0 0 -9277772"/>
                <a:gd name="T0" fmla="*/ 0 256 1"/>
                <a:gd name="T1" fmla="*/ 180 256 1"/>
                <a:gd name="G3" fmla="+- -9277772 T0 T1"/>
                <a:gd name="T2" fmla="*/ 0 256 1"/>
                <a:gd name="T3" fmla="*/ 90 256 1"/>
                <a:gd name="G4" fmla="+- -9277772 T2 T3"/>
                <a:gd name="G5" fmla="*/ G4 2 1"/>
                <a:gd name="T4" fmla="*/ 90 256 1"/>
                <a:gd name="T5" fmla="*/ 0 256 1"/>
                <a:gd name="G6" fmla="+- -9277772 T4 T5"/>
                <a:gd name="G7" fmla="*/ G6 2 1"/>
                <a:gd name="G8" fmla="abs -927777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933"/>
                <a:gd name="G18" fmla="*/ 8933 1 2"/>
                <a:gd name="G19" fmla="+- G18 5400 0"/>
                <a:gd name="G20" fmla="cos G19 -9277772"/>
                <a:gd name="G21" fmla="sin G19 -9277772"/>
                <a:gd name="G22" fmla="+- G20 10800 0"/>
                <a:gd name="G23" fmla="+- G21 10800 0"/>
                <a:gd name="G24" fmla="+- 10800 0 G20"/>
                <a:gd name="G25" fmla="+- 8933 10800 0"/>
                <a:gd name="G26" fmla="?: G9 G17 G25"/>
                <a:gd name="G27" fmla="?: G9 0 21600"/>
                <a:gd name="G28" fmla="cos 10800 -9277772"/>
                <a:gd name="G29" fmla="sin 10800 -9277772"/>
                <a:gd name="G30" fmla="sin 8933 -9277772"/>
                <a:gd name="G31" fmla="+- G28 10800 0"/>
                <a:gd name="G32" fmla="+- G29 10800 0"/>
                <a:gd name="G33" fmla="+- G30 10800 0"/>
                <a:gd name="G34" fmla="?: G4 0 G31"/>
                <a:gd name="G35" fmla="?: -9277772 G34 0"/>
                <a:gd name="G36" fmla="?: G6 G35 G31"/>
                <a:gd name="G37" fmla="+- 21600 0 G36"/>
                <a:gd name="G38" fmla="?: G4 0 G33"/>
                <a:gd name="G39" fmla="?: -9277772 G38 G32"/>
                <a:gd name="G40" fmla="?: G6 G39 0"/>
                <a:gd name="G41" fmla="?: G4 G32 21600"/>
                <a:gd name="G42" fmla="?: G6 G41 G33"/>
                <a:gd name="T12" fmla="*/ 10800 w 21600"/>
                <a:gd name="T13" fmla="*/ 0 h 21600"/>
                <a:gd name="T14" fmla="*/ 3070 w 21600"/>
                <a:gd name="T15" fmla="*/ 4666 h 21600"/>
                <a:gd name="T16" fmla="*/ 10800 w 21600"/>
                <a:gd name="T17" fmla="*/ 1867 h 21600"/>
                <a:gd name="T18" fmla="*/ 18530 w 21600"/>
                <a:gd name="T19" fmla="*/ 46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802" y="5247"/>
                  </a:moveTo>
                  <a:cubicBezTo>
                    <a:pt x="5496" y="3111"/>
                    <a:pt x="8073" y="1866"/>
                    <a:pt x="10800" y="1867"/>
                  </a:cubicBezTo>
                  <a:cubicBezTo>
                    <a:pt x="13526" y="1867"/>
                    <a:pt x="16103" y="3111"/>
                    <a:pt x="17797" y="5247"/>
                  </a:cubicBezTo>
                  <a:lnTo>
                    <a:pt x="19260" y="4086"/>
                  </a:lnTo>
                  <a:cubicBezTo>
                    <a:pt x="17211" y="1505"/>
                    <a:pt x="14095" y="-1"/>
                    <a:pt x="10799" y="0"/>
                  </a:cubicBezTo>
                  <a:cubicBezTo>
                    <a:pt x="7504" y="0"/>
                    <a:pt x="4388" y="1505"/>
                    <a:pt x="2339" y="4086"/>
                  </a:cubicBezTo>
                  <a:close/>
                </a:path>
              </a:pathLst>
            </a:custGeom>
            <a:gradFill rotWithShape="0">
              <a:gsLst>
                <a:gs pos="0">
                  <a:schemeClr val="hlink"/>
                </a:gs>
                <a:gs pos="100000">
                  <a:schemeClr val="hlink">
                    <a:gamma/>
                    <a:tint val="73725"/>
                    <a:invGamma/>
                  </a:schemeClr>
                </a:gs>
              </a:gsLst>
              <a:path path="rect">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defRPr/>
              </a:pPr>
              <a:endParaRPr lang="es-ES" dirty="0">
                <a:latin typeface="Arial" pitchFamily="34" charset="0"/>
              </a:endParaRPr>
            </a:p>
          </p:txBody>
        </p:sp>
        <p:sp>
          <p:nvSpPr>
            <p:cNvPr id="24" name="WordArt 27"/>
            <p:cNvSpPr>
              <a:spLocks noChangeArrowheads="1" noChangeShapeType="1" noTextEdit="1"/>
            </p:cNvSpPr>
            <p:nvPr/>
          </p:nvSpPr>
          <p:spPr bwMode="auto">
            <a:xfrm rot="1644586">
              <a:off x="2608" y="1797"/>
              <a:ext cx="1044" cy="363"/>
            </a:xfrm>
            <a:prstGeom prst="rect">
              <a:avLst/>
            </a:prstGeom>
          </p:spPr>
          <p:txBody>
            <a:bodyPr spcFirstLastPara="1" wrap="none" fromWordArt="1">
              <a:prstTxWarp prst="textArchUp">
                <a:avLst>
                  <a:gd name="adj" fmla="val 10875268"/>
                </a:avLst>
              </a:prstTxWarp>
            </a:bodyPr>
            <a:lstStyle/>
            <a:p>
              <a:pPr algn="ctr"/>
              <a:r>
                <a:rPr lang="es-CO" sz="800" b="1" kern="10" dirty="0">
                  <a:ln w="9525">
                    <a:solidFill>
                      <a:srgbClr val="000000"/>
                    </a:solidFill>
                    <a:round/>
                    <a:headEnd/>
                    <a:tailEnd/>
                  </a:ln>
                  <a:solidFill>
                    <a:srgbClr val="000000"/>
                  </a:solidFill>
                  <a:latin typeface="Arial"/>
                  <a:cs typeface="Arial"/>
                </a:rPr>
                <a:t>Modelo de red aguas</a:t>
              </a:r>
            </a:p>
          </p:txBody>
        </p:sp>
        <p:sp>
          <p:nvSpPr>
            <p:cNvPr id="25" name="AutoShape 28"/>
            <p:cNvSpPr>
              <a:spLocks noChangeArrowheads="1"/>
            </p:cNvSpPr>
            <p:nvPr/>
          </p:nvSpPr>
          <p:spPr bwMode="auto">
            <a:xfrm rot="10800000">
              <a:off x="385" y="2205"/>
              <a:ext cx="680"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CBEFE"/>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CBEFE"/>
              </a:extrusionClr>
            </a:sp3d>
          </p:spPr>
          <p:txBody>
            <a:bodyPr wrap="none" anchor="ctr">
              <a:flatTx/>
            </a:bodyPr>
            <a:lstStyle/>
            <a:p>
              <a:endParaRPr lang="es-CO"/>
            </a:p>
          </p:txBody>
        </p:sp>
        <p:sp>
          <p:nvSpPr>
            <p:cNvPr id="26" name="AutoShape 29"/>
            <p:cNvSpPr>
              <a:spLocks noChangeArrowheads="1"/>
            </p:cNvSpPr>
            <p:nvPr/>
          </p:nvSpPr>
          <p:spPr bwMode="auto">
            <a:xfrm rot="1026163">
              <a:off x="4241" y="3294"/>
              <a:ext cx="680"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CC33"/>
              </a:extrusionClr>
            </a:sp3d>
          </p:spPr>
          <p:txBody>
            <a:bodyPr wrap="none" anchor="ctr">
              <a:flatTx/>
            </a:bodyPr>
            <a:lstStyle/>
            <a:p>
              <a:endParaRPr lang="es-CO"/>
            </a:p>
          </p:txBody>
        </p:sp>
        <p:sp>
          <p:nvSpPr>
            <p:cNvPr id="27" name="AutoShape 30"/>
            <p:cNvSpPr>
              <a:spLocks noChangeArrowheads="1"/>
            </p:cNvSpPr>
            <p:nvPr/>
          </p:nvSpPr>
          <p:spPr bwMode="auto">
            <a:xfrm rot="-416568">
              <a:off x="4286" y="1298"/>
              <a:ext cx="680"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endParaRPr lang="es-CO"/>
            </a:p>
          </p:txBody>
        </p:sp>
        <p:grpSp>
          <p:nvGrpSpPr>
            <p:cNvPr id="28" name="Group 31"/>
            <p:cNvGrpSpPr>
              <a:grpSpLocks/>
            </p:cNvGrpSpPr>
            <p:nvPr/>
          </p:nvGrpSpPr>
          <p:grpSpPr bwMode="auto">
            <a:xfrm>
              <a:off x="295" y="2976"/>
              <a:ext cx="1407" cy="916"/>
              <a:chOff x="295" y="2976"/>
              <a:chExt cx="1407" cy="916"/>
            </a:xfrm>
          </p:grpSpPr>
          <p:grpSp>
            <p:nvGrpSpPr>
              <p:cNvPr id="29" name="Group 32"/>
              <p:cNvGrpSpPr>
                <a:grpSpLocks/>
              </p:cNvGrpSpPr>
              <p:nvPr/>
            </p:nvGrpSpPr>
            <p:grpSpPr bwMode="auto">
              <a:xfrm rot="5885487">
                <a:off x="388" y="3018"/>
                <a:ext cx="319" cy="236"/>
                <a:chOff x="1632" y="1248"/>
                <a:chExt cx="2682" cy="2286"/>
              </a:xfrm>
            </p:grpSpPr>
            <p:sp>
              <p:nvSpPr>
                <p:cNvPr id="33"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99"/>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FFFF99"/>
                  </a:extrusionClr>
                </a:sp3d>
              </p:spPr>
              <p:txBody>
                <a:bodyPr>
                  <a:flatTx/>
                </a:bodyPr>
                <a:lstStyle/>
                <a:p>
                  <a:endParaRPr lang="es-CO"/>
                </a:p>
              </p:txBody>
            </p:sp>
            <p:sp>
              <p:nvSpPr>
                <p:cNvPr id="34" name="AutoShape 34"/>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99"/>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FFFF99"/>
                  </a:extrusionClr>
                </a:sp3d>
              </p:spPr>
              <p:txBody>
                <a:bodyPr>
                  <a:flatTx/>
                </a:bodyPr>
                <a:lstStyle/>
                <a:p>
                  <a:endParaRPr lang="es-CO"/>
                </a:p>
              </p:txBody>
            </p:sp>
            <p:sp>
              <p:nvSpPr>
                <p:cNvPr id="35" name="AutoShape 35"/>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99"/>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FFFF99"/>
                  </a:extrusionClr>
                </a:sp3d>
              </p:spPr>
              <p:txBody>
                <a:bodyPr rot="10800000" vert="eaVert">
                  <a:flatTx/>
                </a:bodyPr>
                <a:lstStyle/>
                <a:p>
                  <a:endParaRPr lang="es-CO"/>
                </a:p>
              </p:txBody>
            </p:sp>
          </p:grpSp>
          <p:sp>
            <p:nvSpPr>
              <p:cNvPr id="30" name="AutoShape 36"/>
              <p:cNvSpPr>
                <a:spLocks noChangeArrowheads="1"/>
              </p:cNvSpPr>
              <p:nvPr/>
            </p:nvSpPr>
            <p:spPr bwMode="auto">
              <a:xfrm rot="-416568">
                <a:off x="295" y="3566"/>
                <a:ext cx="408" cy="3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8 w 21600"/>
                  <a:gd name="T13" fmla="*/ 5433 h 21600"/>
                  <a:gd name="T14" fmla="*/ 18900 w 21600"/>
                  <a:gd name="T15" fmla="*/ 1616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es-CO"/>
              </a:p>
            </p:txBody>
          </p:sp>
          <p:sp>
            <p:nvSpPr>
              <p:cNvPr id="31" name="Text Box 37"/>
              <p:cNvSpPr txBox="1">
                <a:spLocks noChangeArrowheads="1"/>
              </p:cNvSpPr>
              <p:nvPr/>
            </p:nvSpPr>
            <p:spPr bwMode="auto">
              <a:xfrm>
                <a:off x="703" y="3022"/>
                <a:ext cx="999" cy="231"/>
              </a:xfrm>
              <a:prstGeom prst="rect">
                <a:avLst/>
              </a:prstGeom>
              <a:noFill/>
              <a:ln w="9525">
                <a:noFill/>
                <a:miter lim="800000"/>
                <a:headEnd/>
                <a:tailEnd/>
              </a:ln>
            </p:spPr>
            <p:txBody>
              <a:bodyPr wrap="none">
                <a:spAutoFit/>
              </a:bodyPr>
              <a:lstStyle/>
              <a:p>
                <a:r>
                  <a:rPr lang="es-MX">
                    <a:latin typeface="Verdana" pitchFamily="34" charset="0"/>
                  </a:rPr>
                  <a:t>Aplicaciones</a:t>
                </a:r>
              </a:p>
            </p:txBody>
          </p:sp>
          <p:sp>
            <p:nvSpPr>
              <p:cNvPr id="32" name="Text Box 38"/>
              <p:cNvSpPr txBox="1">
                <a:spLocks noChangeArrowheads="1"/>
              </p:cNvSpPr>
              <p:nvPr/>
            </p:nvSpPr>
            <p:spPr bwMode="auto">
              <a:xfrm>
                <a:off x="748" y="3521"/>
                <a:ext cx="845" cy="231"/>
              </a:xfrm>
              <a:prstGeom prst="rect">
                <a:avLst/>
              </a:prstGeom>
              <a:noFill/>
              <a:ln w="9525">
                <a:noFill/>
                <a:miter lim="800000"/>
                <a:headEnd/>
                <a:tailEnd/>
              </a:ln>
            </p:spPr>
            <p:txBody>
              <a:bodyPr wrap="none">
                <a:spAutoFit/>
              </a:bodyPr>
              <a:lstStyle/>
              <a:p>
                <a:r>
                  <a:rPr lang="es-MX">
                    <a:latin typeface="Verdana" pitchFamily="34" charset="0"/>
                  </a:rPr>
                  <a:t>Interfaces</a:t>
                </a:r>
              </a:p>
            </p:txBody>
          </p:sp>
        </p:grpSp>
      </p:grpSp>
    </p:spTree>
    <p:extLst>
      <p:ext uri="{BB962C8B-B14F-4D97-AF65-F5344CB8AC3E}">
        <p14:creationId xmlns:p14="http://schemas.microsoft.com/office/powerpoint/2010/main" val="5312244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628650"/>
            <a:ext cx="7772400" cy="569798"/>
          </a:xfrm>
          <a:prstGeom prst="rect">
            <a:avLst/>
          </a:prstGeom>
        </p:spPr>
        <p:txBody>
          <a:bodyPr/>
          <a:lstStyle/>
          <a:p>
            <a:pPr algn="ctr"/>
            <a:r>
              <a:rPr lang="es-ES_tradnl" sz="2800" b="0" dirty="0" smtClean="0">
                <a:latin typeface="Arial" pitchFamily="34" charset="0"/>
                <a:cs typeface="Arial" pitchFamily="34" charset="0"/>
              </a:rPr>
              <a:t>Manual </a:t>
            </a:r>
            <a:r>
              <a:rPr lang="es-ES_tradnl" sz="2800" b="0" dirty="0">
                <a:latin typeface="Arial" pitchFamily="34" charset="0"/>
                <a:cs typeface="Arial" pitchFamily="34" charset="0"/>
              </a:rPr>
              <a:t>de referenciación</a:t>
            </a:r>
          </a:p>
        </p:txBody>
      </p:sp>
      <p:sp>
        <p:nvSpPr>
          <p:cNvPr id="46" name="6 Título"/>
          <p:cNvSpPr>
            <a:spLocks noGrp="1"/>
          </p:cNvSpPr>
          <p:nvPr>
            <p:ph type="title"/>
          </p:nvPr>
        </p:nvSpPr>
        <p:spPr>
          <a:xfrm>
            <a:off x="552450" y="1392382"/>
            <a:ext cx="7581900" cy="4913168"/>
          </a:xfrm>
        </p:spPr>
        <p:txBody>
          <a:bodyPr/>
          <a:lstStyle/>
          <a:p>
            <a:pPr algn="l"/>
            <a:r>
              <a:rPr lang="es-CO" dirty="0" smtClean="0">
                <a:solidFill>
                  <a:srgbClr val="007934"/>
                </a:solidFill>
                <a:latin typeface="Arial" charset="0"/>
                <a:ea typeface="Times New Roman" pitchFamily="18" charset="0"/>
                <a:cs typeface="Arial" charset="0"/>
              </a:rPr>
              <a:t>Guía práctica </a:t>
            </a:r>
            <a:r>
              <a:rPr lang="es-CO" dirty="0" smtClean="0">
                <a:solidFill>
                  <a:srgbClr val="007934"/>
                </a:solidFill>
                <a:latin typeface="Arial" charset="0"/>
                <a:ea typeface="Times New Roman" pitchFamily="18" charset="0"/>
                <a:cs typeface="Arial" charset="0"/>
              </a:rPr>
              <a:t>para la referenciación de las redes de acueducto y alcantarillado de EPM y la posterior actualización de éstas en el Modelo Digital de Redes Aguas.</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Estandarizar las actividades de referenciación y recolección de la información asociada a los elementos de las redes de acueducto y alcantarillado.</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Presentar las especificaciones que deben cumplir todos los contratistas de proyectos para EPM, urbanizadores y constructores de proyectos particulares, para la referenciación de los elementos de las redes de acueducto y alcantarillado.</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Sensibilizar a los actores que participan en estas actividades, para que se pueda disponer de una fuente de información oportuna y con excelente calidad, que permita incrementar la confiabilidad de la información en las redes del SIGMA.</a:t>
            </a:r>
            <a:br>
              <a:rPr lang="es-CO" dirty="0" smtClean="0">
                <a:solidFill>
                  <a:srgbClr val="007934"/>
                </a:solidFill>
                <a:latin typeface="Arial" charset="0"/>
                <a:ea typeface="Times New Roman" pitchFamily="18" charset="0"/>
                <a:cs typeface="Arial" charset="0"/>
              </a:rPr>
            </a:br>
            <a:endParaRPr lang="es-CO" dirty="0" smtClean="0">
              <a:solidFill>
                <a:srgbClr val="007934"/>
              </a:solidFill>
              <a:latin typeface="Arial" charset="0"/>
              <a:ea typeface="Times New Roman" pitchFamily="18" charset="0"/>
              <a:cs typeface="Arial" charset="0"/>
            </a:endParaRPr>
          </a:p>
        </p:txBody>
      </p:sp>
    </p:spTree>
    <p:extLst>
      <p:ext uri="{BB962C8B-B14F-4D97-AF65-F5344CB8AC3E}">
        <p14:creationId xmlns:p14="http://schemas.microsoft.com/office/powerpoint/2010/main" val="30810616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90575" y="1485977"/>
            <a:ext cx="7515225" cy="1558559"/>
          </a:xfrm>
        </p:spPr>
        <p:txBody>
          <a:bodyPr/>
          <a:lstStyle/>
          <a:p>
            <a:pPr algn="l">
              <a:defRPr/>
            </a:pPr>
            <a:r>
              <a:rPr lang="es-ES" dirty="0" smtClean="0">
                <a:solidFill>
                  <a:srgbClr val="007934"/>
                </a:solidFill>
                <a:latin typeface="Arial" charset="0"/>
                <a:ea typeface="Times New Roman" pitchFamily="18" charset="0"/>
                <a:cs typeface="Arial" charset="0"/>
              </a:rPr>
              <a:t>Es el registro de la localización y de la información de cualquier objeto sobre la superficie terrestre, que permite a partir de este registro, ubicar y consultar los atributos del objeto cuando sea necesario.  Este registro se puede dar en coordenadas reales (X, Y, Z) o en medidas relativas a otros objetos identificables en la superficie terrestre.</a:t>
            </a:r>
            <a:br>
              <a:rPr lang="es-ES" dirty="0" smtClean="0">
                <a:solidFill>
                  <a:srgbClr val="007934"/>
                </a:solidFill>
                <a:latin typeface="Arial" charset="0"/>
                <a:ea typeface="Times New Roman" pitchFamily="18" charset="0"/>
                <a:cs typeface="Arial"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649267"/>
          </a:xfrm>
          <a:prstGeom prst="rect">
            <a:avLst/>
          </a:prstGeom>
        </p:spPr>
        <p:txBody>
          <a:bodyPr/>
          <a:lstStyle/>
          <a:p>
            <a:pPr algn="ctr"/>
            <a:r>
              <a:rPr lang="es-CO" sz="2800" dirty="0" smtClean="0">
                <a:latin typeface="Arial" pitchFamily="34" charset="0"/>
                <a:cs typeface="Arial" pitchFamily="34" charset="0"/>
              </a:rPr>
              <a:t>Georreferenciación</a:t>
            </a:r>
            <a:endParaRPr lang="es-CO" sz="2800" dirty="0" smtClean="0">
              <a:latin typeface="Arial" pitchFamily="34" charset="0"/>
              <a:cs typeface="Arial" pitchFamily="34" charset="0"/>
            </a:endParaRPr>
          </a:p>
        </p:txBody>
      </p:sp>
      <p:pic>
        <p:nvPicPr>
          <p:cNvPr id="4098" name="Picture 2"/>
          <p:cNvPicPr>
            <a:picLocks noChangeAspect="1" noChangeArrowheads="1"/>
          </p:cNvPicPr>
          <p:nvPr/>
        </p:nvPicPr>
        <p:blipFill>
          <a:blip r:embed="rId3"/>
          <a:srcRect/>
          <a:stretch>
            <a:fillRect/>
          </a:stretch>
        </p:blipFill>
        <p:spPr bwMode="auto">
          <a:xfrm>
            <a:off x="1607993" y="3332567"/>
            <a:ext cx="5314950" cy="334186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019175" y="1059874"/>
            <a:ext cx="7515225" cy="5330535"/>
          </a:xfrm>
        </p:spPr>
        <p:txBody>
          <a:bodyPr/>
          <a:lstStyle/>
          <a:p>
            <a:pPr lvl="0" algn="l"/>
            <a:r>
              <a:rPr lang="es-ES" dirty="0">
                <a:solidFill>
                  <a:srgbClr val="007934"/>
                </a:solidFill>
                <a:latin typeface="Arial" charset="0"/>
                <a:ea typeface="Times New Roman" pitchFamily="18" charset="0"/>
                <a:cs typeface="Arial" charset="0"/>
              </a:rPr>
              <a:t>Es una base de conocimientos que contiene</a:t>
            </a:r>
            <a:r>
              <a:rPr lang="x-none" dirty="0" smtClean="0">
                <a:solidFill>
                  <a:srgbClr val="007934"/>
                </a:solidFill>
                <a:latin typeface="Arial" charset="0"/>
                <a:ea typeface="Times New Roman" pitchFamily="18" charset="0"/>
                <a:cs typeface="Arial" charset="0"/>
              </a:rPr>
              <a:t>:</a:t>
            </a: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1. </a:t>
            </a:r>
            <a:r>
              <a:rPr lang="es-ES" dirty="0" smtClean="0">
                <a:solidFill>
                  <a:srgbClr val="007934"/>
                </a:solidFill>
                <a:latin typeface="Arial" charset="0"/>
                <a:ea typeface="Times New Roman" pitchFamily="18" charset="0"/>
                <a:cs typeface="Arial" charset="0"/>
              </a:rPr>
              <a:t>La </a:t>
            </a:r>
            <a:r>
              <a:rPr lang="es-ES" dirty="0">
                <a:solidFill>
                  <a:srgbClr val="007934"/>
                </a:solidFill>
                <a:latin typeface="Arial" charset="0"/>
                <a:ea typeface="Times New Roman" pitchFamily="18" charset="0"/>
                <a:cs typeface="Arial" charset="0"/>
              </a:rPr>
              <a:t>información definida para cada uno de los elementos que componen Las  Redes de Acueducto, Alcantarillado y la Cartografía del Valle de </a:t>
            </a:r>
            <a:r>
              <a:rPr lang="es-ES" dirty="0" smtClean="0">
                <a:solidFill>
                  <a:srgbClr val="007934"/>
                </a:solidFill>
                <a:latin typeface="Arial" charset="0"/>
                <a:ea typeface="Times New Roman" pitchFamily="18" charset="0"/>
                <a:cs typeface="Arial" charset="0"/>
              </a:rPr>
              <a:t>Aburrá y sus filiales.</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2. </a:t>
            </a:r>
            <a:r>
              <a:rPr lang="es-ES" dirty="0" smtClean="0">
                <a:solidFill>
                  <a:srgbClr val="007934"/>
                </a:solidFill>
                <a:latin typeface="Arial" charset="0"/>
                <a:ea typeface="Times New Roman" pitchFamily="18" charset="0"/>
                <a:cs typeface="Arial" charset="0"/>
              </a:rPr>
              <a:t>La </a:t>
            </a:r>
            <a:r>
              <a:rPr lang="es-ES" dirty="0">
                <a:solidFill>
                  <a:srgbClr val="007934"/>
                </a:solidFill>
                <a:latin typeface="Arial" charset="0"/>
                <a:ea typeface="Times New Roman" pitchFamily="18" charset="0"/>
                <a:cs typeface="Arial" charset="0"/>
              </a:rPr>
              <a:t>localización geográfica de los elementos</a:t>
            </a:r>
            <a:r>
              <a:rPr lang="es-ES" dirty="0" smtClean="0">
                <a:solidFill>
                  <a:srgbClr val="007934"/>
                </a:solidFill>
                <a:latin typeface="Arial" charset="0"/>
                <a:ea typeface="Times New Roman" pitchFamily="18" charset="0"/>
                <a:cs typeface="Arial" charset="0"/>
              </a:rPr>
              <a:t>.</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3. </a:t>
            </a:r>
            <a:r>
              <a:rPr lang="es-ES" dirty="0" smtClean="0">
                <a:solidFill>
                  <a:srgbClr val="007934"/>
                </a:solidFill>
                <a:latin typeface="Arial" charset="0"/>
                <a:ea typeface="Times New Roman" pitchFamily="18" charset="0"/>
                <a:cs typeface="Arial" charset="0"/>
              </a:rPr>
              <a:t>Las </a:t>
            </a:r>
            <a:r>
              <a:rPr lang="es-ES" dirty="0">
                <a:solidFill>
                  <a:srgbClr val="007934"/>
                </a:solidFill>
                <a:latin typeface="Arial" charset="0"/>
                <a:ea typeface="Times New Roman" pitchFamily="18" charset="0"/>
                <a:cs typeface="Arial" charset="0"/>
              </a:rPr>
              <a:t>relaciones entre los elementos, reproduciendo las existentes en el terreno de  acuerdo con las características técnicas de las redes o entre los elementos de las redes y los  de la cartografía</a:t>
            </a:r>
            <a:r>
              <a:rPr lang="es-ES" dirty="0" smtClean="0">
                <a:solidFill>
                  <a:srgbClr val="007934"/>
                </a:solidFill>
                <a:latin typeface="Arial" charset="0"/>
                <a:ea typeface="Times New Roman" pitchFamily="18" charset="0"/>
                <a:cs typeface="Arial" charset="0"/>
              </a:rPr>
              <a:t>.</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4. </a:t>
            </a:r>
            <a:r>
              <a:rPr lang="es-ES" dirty="0">
                <a:solidFill>
                  <a:srgbClr val="007934"/>
                </a:solidFill>
                <a:latin typeface="Arial" charset="0"/>
                <a:ea typeface="Times New Roman" pitchFamily="18" charset="0"/>
                <a:cs typeface="Arial" charset="0"/>
              </a:rPr>
              <a:t>Las </a:t>
            </a:r>
            <a:r>
              <a:rPr lang="es-ES" dirty="0">
                <a:solidFill>
                  <a:srgbClr val="007934"/>
                </a:solidFill>
                <a:latin typeface="Arial" charset="0"/>
                <a:ea typeface="Times New Roman" pitchFamily="18" charset="0"/>
                <a:cs typeface="Arial" charset="0"/>
              </a:rPr>
              <a:t>definiciones existentes en la base de conocimientos para un elemento del modelo están integradas por un conjunto de componentes gráficos y alfanuméricos, almacenados en una sola base de datos</a:t>
            </a:r>
            <a:r>
              <a:rPr lang="es-ES" dirty="0" smtClean="0">
                <a:solidFill>
                  <a:srgbClr val="007934"/>
                </a:solidFill>
                <a:latin typeface="Arial" charset="0"/>
                <a:ea typeface="Times New Roman" pitchFamily="18" charset="0"/>
                <a:cs typeface="Arial" charset="0"/>
              </a:rPr>
              <a:t>.</a:t>
            </a:r>
            <a:br>
              <a:rPr lang="es-ES" dirty="0" smtClean="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5</a:t>
            </a:r>
            <a:r>
              <a:rPr lang="es-ES" dirty="0" smtClean="0">
                <a:solidFill>
                  <a:srgbClr val="007934"/>
                </a:solidFill>
                <a:latin typeface="Arial" charset="0"/>
                <a:ea typeface="Times New Roman" pitchFamily="18" charset="0"/>
                <a:cs typeface="Arial" charset="0"/>
              </a:rPr>
              <a:t>. El </a:t>
            </a:r>
            <a:r>
              <a:rPr lang="es-ES" dirty="0">
                <a:solidFill>
                  <a:srgbClr val="007934"/>
                </a:solidFill>
                <a:latin typeface="Arial" charset="0"/>
                <a:ea typeface="Times New Roman" pitchFamily="18" charset="0"/>
                <a:cs typeface="Arial" charset="0"/>
              </a:rPr>
              <a:t>desarrollo del modelo lleva implícita una organización de la información que refleja las características de las redes, para facilitar el manejo técnico y administrativo de las mismas en Empresas Públicas de Medellín.</a:t>
            </a:r>
            <a:r>
              <a:rPr lang="es-CO" dirty="0"/>
              <a:t/>
            </a:r>
            <a:br>
              <a:rPr lang="es-CO" dirty="0"/>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endParaRPr lang="es-CO" dirty="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82"/>
            <a:ext cx="7772400" cy="511192"/>
          </a:xfrm>
          <a:prstGeom prst="rect">
            <a:avLst/>
          </a:prstGeom>
        </p:spPr>
        <p:txBody>
          <a:bodyPr/>
          <a:lstStyle/>
          <a:p>
            <a:pPr algn="ctr"/>
            <a:r>
              <a:rPr lang="es-CO" sz="2800" dirty="0" smtClean="0">
                <a:effectLst>
                  <a:outerShdw blurRad="38100" dist="38100" dir="2700000" algn="tl">
                    <a:srgbClr val="C0C0C0"/>
                  </a:outerShdw>
                </a:effectLst>
                <a:latin typeface="Arial" pitchFamily="34" charset="0"/>
                <a:cs typeface="Arial" pitchFamily="34" charset="0"/>
              </a:rPr>
              <a:t>Modelo digital de Redes Aguas</a:t>
            </a:r>
            <a:endParaRPr lang="es-CO" sz="2800" dirty="0" smtClean="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4342119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90575" y="1830311"/>
            <a:ext cx="7515225" cy="4695180"/>
          </a:xfrm>
        </p:spPr>
        <p:txBody>
          <a:bodyPr/>
          <a:lstStyle/>
          <a:p>
            <a:pPr algn="l">
              <a:defRPr/>
            </a:pPr>
            <a:r>
              <a:rPr lang="es-ES_tradnl" dirty="0" smtClean="0">
                <a:solidFill>
                  <a:srgbClr val="007934"/>
                </a:solidFill>
                <a:latin typeface="Arial" charset="0"/>
                <a:ea typeface="Times New Roman" pitchFamily="18" charset="0"/>
                <a:cs typeface="Arial" charset="0"/>
              </a:rPr>
              <a:t>De acuerdo a la Norma Icontec NTC-5043, la definición de Exactitud Temática es:  “Describe el grado de fidelidad de los valores de los atributos asignados a los elementos en la base de datos con respecto a su verdadera característica en el mundo real y la clasificación correcta de los objetos y sus relaciones de acuerdo con las especificaciones del producto.”</a:t>
            </a:r>
            <a:r>
              <a:rPr lang="es-ES_tradnl" sz="1200" dirty="0" smtClean="0">
                <a:solidFill>
                  <a:srgbClr val="007934"/>
                </a:solidFill>
                <a:latin typeface="Arial" charset="0"/>
                <a:ea typeface="Times New Roman" pitchFamily="18" charset="0"/>
                <a:cs typeface="Arial" charset="0"/>
              </a:rPr>
              <a:t/>
            </a:r>
            <a:br>
              <a:rPr lang="es-ES_tradnl" sz="1200" dirty="0" smtClean="0">
                <a:solidFill>
                  <a:srgbClr val="007934"/>
                </a:solidFill>
                <a:latin typeface="Arial" charset="0"/>
                <a:ea typeface="Times New Roman" pitchFamily="18" charset="0"/>
                <a:cs typeface="Arial" charset="0"/>
              </a:rPr>
            </a:br>
            <a:r>
              <a:rPr lang="es-ES_tradnl" sz="1200" dirty="0" smtClean="0">
                <a:solidFill>
                  <a:srgbClr val="007934"/>
                </a:solidFill>
                <a:latin typeface="Arial" charset="0"/>
                <a:ea typeface="Times New Roman" pitchFamily="18" charset="0"/>
                <a:cs typeface="Arial" charset="0"/>
              </a:rPr>
              <a:t/>
            </a:r>
            <a:br>
              <a:rPr lang="es-ES_tradnl" sz="1200" dirty="0" smtClean="0">
                <a:solidFill>
                  <a:srgbClr val="007934"/>
                </a:solidFill>
                <a:latin typeface="Arial" charset="0"/>
                <a:ea typeface="Times New Roman" pitchFamily="18" charset="0"/>
                <a:cs typeface="Arial" charset="0"/>
              </a:rPr>
            </a:br>
            <a:r>
              <a:rPr lang="es-ES" sz="2400" dirty="0" smtClean="0">
                <a:solidFill>
                  <a:srgbClr val="007934"/>
                </a:solidFill>
                <a:latin typeface="Arial" pitchFamily="34" charset="0"/>
                <a:ea typeface="+mn-ea"/>
                <a:cs typeface="Arial" pitchFamily="34" charset="0"/>
              </a:rPr>
              <a:t>Exactitud </a:t>
            </a:r>
            <a:r>
              <a:rPr lang="es-ES" sz="2400" dirty="0" smtClean="0">
                <a:solidFill>
                  <a:srgbClr val="007934"/>
                </a:solidFill>
                <a:latin typeface="Arial" pitchFamily="34" charset="0"/>
                <a:ea typeface="+mn-ea"/>
                <a:cs typeface="Arial" pitchFamily="34" charset="0"/>
              </a:rPr>
              <a:t>de posición</a:t>
            </a:r>
            <a:r>
              <a:rPr lang="es-ES" sz="2400" dirty="0" smtClean="0">
                <a:solidFill>
                  <a:srgbClr val="007934"/>
                </a:solidFill>
                <a:effectLst>
                  <a:outerShdw blurRad="38100" dist="38100" dir="2700000" algn="tl">
                    <a:srgbClr val="C0C0C0"/>
                  </a:outerShdw>
                </a:effectLst>
                <a:latin typeface="Arial" pitchFamily="34" charset="0"/>
                <a:ea typeface="+mn-ea"/>
                <a:cs typeface="Arial" pitchFamily="34" charset="0"/>
              </a:rPr>
              <a:t/>
            </a:r>
            <a:br>
              <a:rPr lang="es-ES" sz="2400" dirty="0" smtClean="0">
                <a:solidFill>
                  <a:srgbClr val="007934"/>
                </a:solidFill>
                <a:effectLst>
                  <a:outerShdw blurRad="38100" dist="38100" dir="2700000" algn="tl">
                    <a:srgbClr val="C0C0C0"/>
                  </a:outerShdw>
                </a:effectLst>
                <a:latin typeface="Arial" pitchFamily="34" charset="0"/>
                <a:ea typeface="+mn-ea"/>
                <a:cs typeface="Arial" pitchFamily="34" charset="0"/>
              </a:rPr>
            </a:br>
            <a:r>
              <a:rPr lang="es-ES" sz="1200" dirty="0" smtClean="0">
                <a:solidFill>
                  <a:srgbClr val="007934"/>
                </a:solidFill>
                <a:latin typeface="Arial" charset="0"/>
                <a:ea typeface="Times New Roman" pitchFamily="18" charset="0"/>
                <a:cs typeface="Arial" charset="0"/>
              </a:rPr>
              <a:t/>
            </a:r>
            <a:br>
              <a:rPr lang="es-ES" sz="1200"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Al realizar la referenciación es necesario tener en cuenta lo especificado en la Norma Icontec NTC-5043, respecto a la definición de Exactitud de Posición: “Describe la cercanía en posición de los objetos en el conjunto de datos, con respecto a sus posiciones verdaderas (o las asumidas como verdaderas).  Esta exactitud debe ser definida en términos de los componentes horizontal y vertical.  El componente horizontal se refiere a los valores de las coordenadas X y </a:t>
            </a:r>
            <a:r>
              <a:rPr lang="es-ES" dirty="0" err="1" smtClean="0">
                <a:solidFill>
                  <a:srgbClr val="007934"/>
                </a:solidFill>
                <a:latin typeface="Arial" charset="0"/>
                <a:ea typeface="Times New Roman" pitchFamily="18" charset="0"/>
                <a:cs typeface="Arial" charset="0"/>
              </a:rPr>
              <a:t>Y</a:t>
            </a:r>
            <a:r>
              <a:rPr lang="es-ES" dirty="0" smtClean="0">
                <a:solidFill>
                  <a:srgbClr val="007934"/>
                </a:solidFill>
                <a:latin typeface="Arial" charset="0"/>
                <a:ea typeface="Times New Roman" pitchFamily="18" charset="0"/>
                <a:cs typeface="Arial" charset="0"/>
              </a:rPr>
              <a:t>, mientras que el componente vertical hace relación a la coordenada Z (altura).”</a:t>
            </a:r>
            <a:r>
              <a:rPr lang="es-ES_tradnl" dirty="0" smtClean="0">
                <a:solidFill>
                  <a:srgbClr val="007934"/>
                </a:solidFill>
                <a:latin typeface="Arial" charset="0"/>
                <a:ea typeface="Times New Roman" pitchFamily="18" charset="0"/>
                <a:cs typeface="Arial" charset="0"/>
              </a:rPr>
              <a:t/>
            </a:r>
            <a:br>
              <a:rPr lang="es-ES_tradnl" dirty="0" smtClean="0">
                <a:solidFill>
                  <a:srgbClr val="007934"/>
                </a:solidFill>
                <a:latin typeface="Arial" charset="0"/>
                <a:ea typeface="Times New Roman" pitchFamily="18" charset="0"/>
                <a:cs typeface="Arial"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 b="0" dirty="0" smtClean="0">
                <a:solidFill>
                  <a:srgbClr val="007934"/>
                </a:solidFill>
                <a:latin typeface="Arial" pitchFamily="34" charset="0"/>
                <a:cs typeface="Arial" pitchFamily="34" charset="0"/>
              </a:rPr>
              <a:t>Exactitud </a:t>
            </a:r>
            <a:r>
              <a:rPr lang="es-ES" b="0" dirty="0" smtClean="0">
                <a:solidFill>
                  <a:srgbClr val="007934"/>
                </a:solidFill>
                <a:latin typeface="Arial" pitchFamily="34" charset="0"/>
                <a:cs typeface="Arial" pitchFamily="34" charset="0"/>
              </a:rPr>
              <a:t>Temática (en los atributos)</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563148"/>
          </a:xfrm>
          <a:prstGeom prst="rect">
            <a:avLst/>
          </a:prstGeom>
        </p:spPr>
        <p:txBody>
          <a:bodyPr/>
          <a:lstStyle/>
          <a:p>
            <a:pPr algn="ctr"/>
            <a:r>
              <a:rPr lang="es-CO" sz="2800" dirty="0" smtClean="0">
                <a:latin typeface="Arial" pitchFamily="34" charset="0"/>
                <a:cs typeface="Arial" pitchFamily="34" charset="0"/>
              </a:rPr>
              <a:t>Componentes de </a:t>
            </a:r>
            <a:r>
              <a:rPr lang="es-CO" sz="2800" dirty="0">
                <a:latin typeface="Arial" pitchFamily="34" charset="0"/>
                <a:cs typeface="Arial" pitchFamily="34" charset="0"/>
              </a:rPr>
              <a:t>la Georreferenciación</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1818409"/>
            <a:ext cx="7848600" cy="4457700"/>
          </a:xfrm>
        </p:spPr>
        <p:txBody>
          <a:bodyPr/>
          <a:lstStyle/>
          <a:p>
            <a:pPr algn="l"/>
            <a:r>
              <a:rPr lang="es-ES" dirty="0" smtClean="0">
                <a:solidFill>
                  <a:srgbClr val="007934"/>
                </a:solidFill>
                <a:latin typeface="Arial" charset="0"/>
                <a:ea typeface="Times New Roman" pitchFamily="18" charset="0"/>
                <a:cs typeface="Arial" charset="0"/>
              </a:rPr>
              <a:t>Posemos una funcionalidad en el G/Designer que permita cargar información al modelo de aguas de manera automática.</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_tradnl" dirty="0">
                <a:solidFill>
                  <a:srgbClr val="007934"/>
                </a:solidFill>
                <a:latin typeface="Arial" charset="0"/>
                <a:ea typeface="Times New Roman" pitchFamily="18" charset="0"/>
                <a:cs typeface="Arial" charset="0"/>
              </a:rPr>
              <a:t>Este cargue masivo de información georreferenciada requiere de una estructura organizada, estandarizada y lógica según normatividad vigente y reglas técnicas de funcionamiento de los sistemas, lo cual se logra a través de la captura de datos de calidad en las diferentes etapas de los proyectos que serán documentados y reportados a través de unas plantillas de EXCEL que permitirán su almacenamiento en las bases de datos</a:t>
            </a:r>
            <a:r>
              <a:rPr lang="es-CO" dirty="0"/>
              <a:t/>
            </a:r>
            <a:br>
              <a:rPr lang="es-CO" dirty="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Para que la funcionalidad se de cuenta de que es un archivo </a:t>
            </a:r>
            <a:r>
              <a:rPr lang="es-ES" dirty="0" smtClean="0">
                <a:solidFill>
                  <a:srgbClr val="007934"/>
                </a:solidFill>
                <a:latin typeface="Arial" charset="0"/>
                <a:ea typeface="Times New Roman" pitchFamily="18" charset="0"/>
                <a:cs typeface="Arial" charset="0"/>
              </a:rPr>
              <a:t>de elementos </a:t>
            </a:r>
            <a:r>
              <a:rPr lang="es-ES" dirty="0" smtClean="0">
                <a:solidFill>
                  <a:srgbClr val="007934"/>
                </a:solidFill>
                <a:latin typeface="Arial" charset="0"/>
                <a:ea typeface="Times New Roman" pitchFamily="18" charset="0"/>
                <a:cs typeface="Arial" charset="0"/>
              </a:rPr>
              <a:t>nuevos o de ediciones se fija en la presencia del campo IPID. Si la funcionalidad detecta que en el archivo existe el atributo IPID toma como si el archivo es de elementos editados y los trata de editar, si en el archivo la funcionalidad no encuentra el atributo IPID, toma el archivo como de elementos nuevos y los trata de crear.</a:t>
            </a: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MX" dirty="0" smtClean="0">
                <a:solidFill>
                  <a:srgbClr val="007934"/>
                </a:solidFill>
                <a:latin typeface="Arial" charset="0"/>
                <a:ea typeface="Times New Roman" pitchFamily="18" charset="0"/>
                <a:cs typeface="Arial" charset="0"/>
              </a:rPr>
              <a:t/>
            </a:r>
            <a:br>
              <a:rPr lang="es-MX" dirty="0" smtClean="0">
                <a:solidFill>
                  <a:srgbClr val="007934"/>
                </a:solidFill>
                <a:latin typeface="Arial" charset="0"/>
                <a:ea typeface="Times New Roman" pitchFamily="18" charset="0"/>
                <a:cs typeface="Arial" charset="0"/>
              </a:rPr>
            </a:br>
            <a:r>
              <a:rPr lang="es-MX" dirty="0" smtClean="0"/>
              <a:t/>
            </a:r>
            <a:br>
              <a:rPr lang="es-MX"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sz="1600" dirty="0" smtClean="0"/>
              <a:t/>
            </a:r>
            <a:br>
              <a:rPr lang="es-ES" sz="1600"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33209" cy="1156296"/>
          </a:xfrm>
          <a:prstGeom prst="rect">
            <a:avLst/>
          </a:prstGeom>
        </p:spPr>
        <p:txBody>
          <a:bodyPr/>
          <a:lstStyle/>
          <a:p>
            <a:pPr algn="ctr"/>
            <a:r>
              <a:rPr lang="es-ES" sz="2800" dirty="0" smtClean="0">
                <a:effectLst>
                  <a:outerShdw blurRad="38100" dist="38100" dir="2700000" algn="tl">
                    <a:srgbClr val="C0C0C0"/>
                  </a:outerShdw>
                </a:effectLst>
                <a:latin typeface="Arial" pitchFamily="34" charset="0"/>
                <a:cs typeface="Arial" pitchFamily="34" charset="0"/>
              </a:rPr>
              <a:t>Cargue </a:t>
            </a:r>
            <a:r>
              <a:rPr lang="es-ES" sz="2800" dirty="0" smtClean="0">
                <a:effectLst>
                  <a:outerShdw blurRad="38100" dist="38100" dir="2700000" algn="tl">
                    <a:srgbClr val="C0C0C0"/>
                  </a:outerShdw>
                </a:effectLst>
                <a:latin typeface="Arial" pitchFamily="34" charset="0"/>
                <a:cs typeface="Arial" pitchFamily="34" charset="0"/>
              </a:rPr>
              <a:t>masivo de la información georreferenciada</a:t>
            </a:r>
            <a:endParaRPr lang="es-CO" sz="2800" dirty="0" smtClean="0">
              <a:effectLst>
                <a:outerShdw blurRad="38100" dist="38100" dir="2700000" algn="tl">
                  <a:srgbClr val="C0C0C0"/>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1704975"/>
            <a:ext cx="7848600" cy="4902654"/>
          </a:xfrm>
        </p:spPr>
        <p:txBody>
          <a:bodyPr/>
          <a:lstStyle/>
          <a:p>
            <a:pPr algn="l"/>
            <a:r>
              <a:rPr lang="es-CO" dirty="0">
                <a:solidFill>
                  <a:srgbClr val="007934"/>
                </a:solidFill>
                <a:latin typeface="Arial" charset="0"/>
                <a:ea typeface="Times New Roman" pitchFamily="18" charset="0"/>
                <a:cs typeface="Arial" charset="0"/>
              </a:rPr>
              <a:t>Las plantillas de cargue automático deben de ser descargadas cada vez que se requieran de la siguiente dirección de internet</a:t>
            </a:r>
            <a:r>
              <a:rPr lang="es-CO" dirty="0" smtClean="0">
                <a:solidFill>
                  <a:srgbClr val="007934"/>
                </a:solidFill>
                <a:latin typeface="Arial" charset="0"/>
                <a:ea typeface="Times New Roman" pitchFamily="18" charset="0"/>
                <a:cs typeface="Arial" charset="0"/>
              </a:rPr>
              <a:t>:</a:t>
            </a:r>
            <a:br>
              <a:rPr lang="es-CO" dirty="0" smtClean="0">
                <a:solidFill>
                  <a:srgbClr val="007934"/>
                </a:solidFill>
                <a:latin typeface="Arial" charset="0"/>
                <a:ea typeface="Times New Roman" pitchFamily="18" charset="0"/>
                <a:cs typeface="Arial" charset="0"/>
              </a:rPr>
            </a:br>
            <a:r>
              <a:rPr lang="es-CO" dirty="0"/>
              <a:t/>
            </a:r>
            <a:br>
              <a:rPr lang="es-CO" dirty="0"/>
            </a:br>
            <a:r>
              <a:rPr lang="es-ES" u="sng" dirty="0">
                <a:hlinkClick r:id="rId3"/>
              </a:rPr>
              <a:t>http://www.epm.com.co/site/Home/Centrodedocumentos/Proveedoresycontratistas/Documentos/Manuales.aspx</a:t>
            </a:r>
            <a:r>
              <a:rPr lang="es-CO" dirty="0"/>
              <a:t/>
            </a:r>
            <a:br>
              <a:rPr lang="es-CO" dirty="0"/>
            </a:br>
            <a:r>
              <a:rPr lang="es-CO" dirty="0" smtClean="0"/>
              <a:t/>
            </a:r>
            <a:br>
              <a:rPr lang="es-CO" dirty="0" smtClean="0"/>
            </a:br>
            <a:r>
              <a:rPr lang="es-ES_tradnl" dirty="0">
                <a:solidFill>
                  <a:srgbClr val="007934"/>
                </a:solidFill>
                <a:latin typeface="Arial" charset="0"/>
                <a:ea typeface="Times New Roman" pitchFamily="18" charset="0"/>
                <a:cs typeface="Arial" charset="0"/>
              </a:rPr>
              <a:t>Para alimentar la base de datos se utilizan dos (2) plantillas, una para acueducto y otra para alcantarillado.</a:t>
            </a: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MX" dirty="0" smtClean="0"/>
              <a:t/>
            </a:r>
            <a:br>
              <a:rPr lang="es-MX"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sz="1600" dirty="0" smtClean="0"/>
              <a:t/>
            </a:r>
            <a:br>
              <a:rPr lang="es-ES" sz="1600"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33209" cy="1156296"/>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Información general para documentar las plantillas</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5" name="Imagen 4" descr="Descripción: cid:image011.jpg@01CFA829.AFAE3970"/>
          <p:cNvPicPr/>
          <p:nvPr/>
        </p:nvPicPr>
        <p:blipFill>
          <a:blip r:embed="rId4" r:link="rId5"/>
          <a:srcRect/>
          <a:stretch>
            <a:fillRect/>
          </a:stretch>
        </p:blipFill>
        <p:spPr bwMode="auto">
          <a:xfrm>
            <a:off x="2253343" y="4288971"/>
            <a:ext cx="4902313" cy="2187658"/>
          </a:xfrm>
          <a:prstGeom prst="rect">
            <a:avLst/>
          </a:prstGeom>
          <a:noFill/>
          <a:ln w="9525">
            <a:noFill/>
            <a:miter lim="800000"/>
            <a:headEnd/>
            <a:tailEnd/>
          </a:ln>
        </p:spPr>
      </p:pic>
    </p:spTree>
    <p:extLst>
      <p:ext uri="{BB962C8B-B14F-4D97-AF65-F5344CB8AC3E}">
        <p14:creationId xmlns:p14="http://schemas.microsoft.com/office/powerpoint/2010/main" val="22106050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700"/>
            <a:ext cx="7353299" cy="3962400"/>
          </a:xfrm>
        </p:spPr>
        <p:txBody>
          <a:bodyPr/>
          <a:lstStyle/>
          <a:p>
            <a:pPr algn="l" eaLnBrk="0" hangingPunct="0">
              <a:defRPr/>
            </a:pPr>
            <a:r>
              <a:rPr lang="es-ES" dirty="0" smtClean="0">
                <a:solidFill>
                  <a:srgbClr val="007934"/>
                </a:solidFill>
                <a:effectLst>
                  <a:outerShdw blurRad="38100" dist="38100" dir="2700000" algn="tl">
                    <a:srgbClr val="C0C0C0"/>
                  </a:outerShdw>
                </a:effectLst>
                <a:latin typeface="Arial" pitchFamily="34" charset="0"/>
                <a:cs typeface="Arial" pitchFamily="34" charset="0"/>
              </a:rPr>
              <a:t/>
            </a:r>
            <a:br>
              <a:rPr lang="es-ES" dirty="0" smtClean="0">
                <a:solidFill>
                  <a:srgbClr val="007934"/>
                </a:solidFill>
                <a:effectLst>
                  <a:outerShdw blurRad="38100" dist="38100" dir="2700000" algn="tl">
                    <a:srgbClr val="C0C0C0"/>
                  </a:outerShdw>
                </a:effectLst>
                <a:latin typeface="Arial" pitchFamily="34" charset="0"/>
                <a:cs typeface="Arial" pitchFamily="34" charset="0"/>
              </a:rPr>
            </a:br>
            <a:r>
              <a:rPr lang="es-ES" dirty="0" smtClean="0">
                <a:latin typeface="Arial" pitchFamily="34" charset="0"/>
              </a:rPr>
              <a:t> </a:t>
            </a: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80"/>
            <a:ext cx="7772400" cy="941924"/>
          </a:xfrm>
          <a:prstGeom prst="rect">
            <a:avLst/>
          </a:prstGeom>
        </p:spPr>
        <p:txBody>
          <a:bodyPr/>
          <a:lstStyle/>
          <a:p>
            <a:pPr algn="ctr"/>
            <a:r>
              <a:rPr lang="es-ES" sz="2800" b="0" dirty="0">
                <a:effectLst>
                  <a:outerShdw blurRad="38100" dist="38100" dir="2700000" algn="tl">
                    <a:srgbClr val="C0C0C0"/>
                  </a:outerShdw>
                </a:effectLst>
                <a:latin typeface="Arial" pitchFamily="34" charset="0"/>
                <a:cs typeface="Arial" pitchFamily="34" charset="0"/>
              </a:rPr>
              <a:t>Plantilla Excel Información Georreferenciada</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12" name="Picture 2"/>
          <p:cNvPicPr>
            <a:picLocks noChangeAspect="1" noChangeArrowheads="1"/>
          </p:cNvPicPr>
          <p:nvPr/>
        </p:nvPicPr>
        <p:blipFill>
          <a:blip r:embed="rId3"/>
          <a:srcRect/>
          <a:stretch>
            <a:fillRect/>
          </a:stretch>
        </p:blipFill>
        <p:spPr bwMode="auto">
          <a:xfrm>
            <a:off x="828171" y="1704109"/>
            <a:ext cx="7497785" cy="4686300"/>
          </a:xfrm>
          <a:prstGeom prst="rect">
            <a:avLst/>
          </a:prstGeom>
          <a:noFill/>
          <a:ln w="9525">
            <a:noFill/>
            <a:miter lim="800000"/>
            <a:headEnd/>
            <a:tailEnd/>
          </a:ln>
        </p:spPr>
      </p:pic>
      <p:sp>
        <p:nvSpPr>
          <p:cNvPr id="13" name="12 Rectángulo"/>
          <p:cNvSpPr/>
          <p:nvPr/>
        </p:nvSpPr>
        <p:spPr>
          <a:xfrm>
            <a:off x="1724025" y="3190875"/>
            <a:ext cx="6267449" cy="2862322"/>
          </a:xfrm>
          <a:prstGeom prst="rect">
            <a:avLst/>
          </a:prstGeom>
        </p:spPr>
        <p:txBody>
          <a:bodyPr wrap="square">
            <a:spAutoFit/>
          </a:bodyPr>
          <a:lstStyle/>
          <a:p>
            <a:r>
              <a:rPr lang="es-ES" dirty="0" smtClean="0">
                <a:solidFill>
                  <a:srgbClr val="007934"/>
                </a:solidFill>
                <a:latin typeface="Arial" charset="0"/>
                <a:ea typeface="Times New Roman" pitchFamily="18" charset="0"/>
                <a:cs typeface="Arial" charset="0"/>
              </a:rPr>
              <a:t>Acueducto: Tubería Secundaria, Hidrante, Elemento Especial, Punto de Medición, Tubería, Válvula Primaria y Secundaria, Sistema Controlador de Presión, Nodo Primario y Secundario, Canal, Captación, Tanque, Bomba.</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Alcantarillado: Tubería, Cámara, Sumidero, Descarga, Aliviadero, Elemento Especial, Punto Medición.</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FF0000"/>
                </a:solidFill>
                <a:latin typeface="Arial" charset="0"/>
                <a:ea typeface="Times New Roman" pitchFamily="18" charset="0"/>
                <a:cs typeface="Arial" charset="0"/>
                <a:hlinkClick r:id="rId4"/>
              </a:rPr>
              <a:t>http://www.epm.com.co/epm/institucional/serv_prove_norm_manudib_1.html?id=5</a:t>
            </a:r>
            <a:endParaRPr lang="es-CO"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1662545"/>
            <a:ext cx="7848600" cy="4613564"/>
          </a:xfrm>
        </p:spPr>
        <p:txBody>
          <a:bodyPr/>
          <a:lstStyle/>
          <a:p>
            <a:pPr lvl="0" algn="l"/>
            <a:r>
              <a:rPr lang="es-CO" dirty="0">
                <a:solidFill>
                  <a:srgbClr val="007934"/>
                </a:solidFill>
                <a:latin typeface="Arial" charset="0"/>
                <a:ea typeface="Times New Roman" pitchFamily="18" charset="0"/>
                <a:cs typeface="Arial" charset="0"/>
              </a:rPr>
              <a:t>Plantilla de acueducto:</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Cuenta con 16 hojas de Excel una por cada elemento del sistema de acueducto entre las cuales están: tubería distribución secundaria, Nodo distribución secundaria, válvula distribución secundaria, estaciones reguladores de presión, tubería distribución primaria,  nodos de distribución primaria y válvulas distribución primaria, etc.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Plantilla de alcantarillado:</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Cuenta con 8 hojas de Excel una por cada elemento del sistema de alcantarillado entre las cuales están: Tubería de alcantarillado, cámara, sumidero, descarga, aliviadero  etc.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Se debe diligenciar de arriba hacia abajo, desde el arranque en sentido del flujo.</a:t>
            </a:r>
            <a:br>
              <a:rPr lang="es-CO" dirty="0">
                <a:solidFill>
                  <a:srgbClr val="007934"/>
                </a:solidFill>
                <a:latin typeface="Arial" charset="0"/>
                <a:ea typeface="Times New Roman" pitchFamily="18" charset="0"/>
                <a:cs typeface="Arial" charset="0"/>
              </a:rPr>
            </a:br>
            <a:r>
              <a:rPr lang="es-CO" dirty="0"/>
              <a:t/>
            </a:r>
            <a:br>
              <a:rPr lang="es-CO" dirty="0"/>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MX" dirty="0" smtClean="0">
                <a:solidFill>
                  <a:srgbClr val="007934"/>
                </a:solidFill>
                <a:latin typeface="Arial" charset="0"/>
                <a:ea typeface="Times New Roman" pitchFamily="18" charset="0"/>
                <a:cs typeface="Arial" charset="0"/>
              </a:rPr>
              <a:t/>
            </a:r>
            <a:br>
              <a:rPr lang="es-MX" dirty="0" smtClean="0">
                <a:solidFill>
                  <a:srgbClr val="007934"/>
                </a:solidFill>
                <a:latin typeface="Arial" charset="0"/>
                <a:ea typeface="Times New Roman" pitchFamily="18" charset="0"/>
                <a:cs typeface="Arial" charset="0"/>
              </a:rPr>
            </a:br>
            <a:r>
              <a:rPr lang="es-MX" dirty="0" smtClean="0"/>
              <a:t/>
            </a:r>
            <a:br>
              <a:rPr lang="es-MX"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sz="1600" dirty="0" smtClean="0"/>
              <a:t/>
            </a:r>
            <a:br>
              <a:rPr lang="es-ES" sz="1600"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904010"/>
            <a:ext cx="7733209" cy="571500"/>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Características particulares de las plantillas</a:t>
            </a:r>
            <a:endParaRPr lang="es-CO" sz="2800" dirty="0" smtClean="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292672450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1" y="1600200"/>
            <a:ext cx="7492802" cy="4152900"/>
          </a:xfrm>
        </p:spPr>
        <p:txBody>
          <a:bodyPr/>
          <a:lstStyle/>
          <a:p>
            <a:pPr algn="l"/>
            <a:r>
              <a:rPr lang="es-ES_tradnl" dirty="0">
                <a:solidFill>
                  <a:srgbClr val="007934"/>
                </a:solidFill>
                <a:latin typeface="Arial" charset="0"/>
                <a:ea typeface="Times New Roman" pitchFamily="18" charset="0"/>
                <a:cs typeface="Arial" charset="0"/>
              </a:rPr>
              <a:t>El número de elementos puntuales (cámara de inspección, sumidero, botadero, elemento especial, </a:t>
            </a:r>
            <a:r>
              <a:rPr lang="es-ES_tradnl" dirty="0" err="1">
                <a:solidFill>
                  <a:srgbClr val="007934"/>
                </a:solidFill>
                <a:latin typeface="Arial" charset="0"/>
                <a:ea typeface="Times New Roman" pitchFamily="18" charset="0"/>
                <a:cs typeface="Arial" charset="0"/>
              </a:rPr>
              <a:t>tee</a:t>
            </a:r>
            <a:r>
              <a:rPr lang="es-ES_tradnl" dirty="0">
                <a:solidFill>
                  <a:srgbClr val="007934"/>
                </a:solidFill>
                <a:latin typeface="Arial" charset="0"/>
                <a:ea typeface="Times New Roman" pitchFamily="18" charset="0"/>
                <a:cs typeface="Arial" charset="0"/>
              </a:rPr>
              <a:t>, codos, válvulas, sistemas controladores, etc.), y de elementos lineales (tuberías, corrientes, canales, túneles) reportados en las diferentes hojas de las plantillas, debe ser concordante con la definición de tramo, el cual está constituido por tres elementos: dos accesorios, elementos puntuales y una tubería o elemento lineal. </a:t>
            </a: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852055"/>
            <a:ext cx="7772400" cy="623454"/>
          </a:xfrm>
          <a:prstGeom prst="rect">
            <a:avLst/>
          </a:prstGeom>
        </p:spPr>
        <p:txBody>
          <a:bodyPr/>
          <a:lstStyle/>
          <a:p>
            <a:pPr algn="ctr"/>
            <a:r>
              <a:rPr lang="es-ES_tradnl" sz="2800" dirty="0">
                <a:latin typeface="Arial" panose="020B0604020202020204" pitchFamily="34" charset="0"/>
                <a:cs typeface="Arial" panose="020B0604020202020204" pitchFamily="34" charset="0"/>
              </a:rPr>
              <a:t>Características generales de las plantillas</a:t>
            </a:r>
            <a:endParaRPr lang="es-CO" sz="2800" dirty="0">
              <a:effectLst>
                <a:outerShdw blurRad="38100" dist="38100" dir="2700000" algn="tl">
                  <a:srgbClr val="C0C0C0"/>
                </a:outerShdw>
              </a:effectLst>
              <a:latin typeface="Arial" pitchFamily="34" charset="0"/>
              <a:cs typeface="Arial" pitchFamily="34" charset="0"/>
            </a:endParaRPr>
          </a:p>
        </p:txBody>
      </p:sp>
      <p:pic>
        <p:nvPicPr>
          <p:cNvPr id="10" name="Picture 6"/>
          <p:cNvPicPr>
            <a:picLocks noChangeAspect="1" noChangeArrowheads="1"/>
          </p:cNvPicPr>
          <p:nvPr/>
        </p:nvPicPr>
        <p:blipFill>
          <a:blip r:embed="rId3"/>
          <a:srcRect/>
          <a:stretch>
            <a:fillRect/>
          </a:stretch>
        </p:blipFill>
        <p:spPr bwMode="auto">
          <a:xfrm>
            <a:off x="912668" y="4124507"/>
            <a:ext cx="3410629" cy="855824"/>
          </a:xfrm>
          <a:prstGeom prst="rect">
            <a:avLst/>
          </a:prstGeom>
          <a:noFill/>
          <a:ln w="9525">
            <a:noFill/>
            <a:miter lim="800000"/>
            <a:headEnd/>
            <a:tailEnd/>
          </a:ln>
        </p:spPr>
      </p:pic>
      <p:pic>
        <p:nvPicPr>
          <p:cNvPr id="11" name="Imagen 10" descr="Descripción: cid:image020.jpg@01CFA829.AFAE3970"/>
          <p:cNvPicPr/>
          <p:nvPr/>
        </p:nvPicPr>
        <p:blipFill>
          <a:blip r:embed="rId4" r:link="rId5"/>
          <a:srcRect/>
          <a:stretch>
            <a:fillRect/>
          </a:stretch>
        </p:blipFill>
        <p:spPr bwMode="auto">
          <a:xfrm>
            <a:off x="4085696" y="4655309"/>
            <a:ext cx="4276725" cy="1162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1575022"/>
            <a:ext cx="7848600" cy="4701087"/>
          </a:xfrm>
        </p:spPr>
        <p:txBody>
          <a:bodyPr/>
          <a:lstStyle/>
          <a:p>
            <a:pPr algn="l"/>
            <a:r>
              <a:rPr lang="es-ES_tradnl" dirty="0" smtClean="0">
                <a:solidFill>
                  <a:srgbClr val="007934"/>
                </a:solidFill>
                <a:latin typeface="Arial" charset="0"/>
                <a:ea typeface="Times New Roman" pitchFamily="18" charset="0"/>
                <a:cs typeface="Arial" charset="0"/>
              </a:rPr>
              <a:t>Las </a:t>
            </a:r>
            <a:r>
              <a:rPr lang="es-ES_tradnl" dirty="0">
                <a:solidFill>
                  <a:srgbClr val="007934"/>
                </a:solidFill>
                <a:latin typeface="Arial" charset="0"/>
                <a:ea typeface="Times New Roman" pitchFamily="18" charset="0"/>
                <a:cs typeface="Arial" charset="0"/>
              </a:rPr>
              <a:t>plantillas NO DEBEN DE SER MANIPULASA, ya que como </a:t>
            </a:r>
            <a:r>
              <a:rPr lang="es-ES_tradnl" dirty="0" smtClean="0">
                <a:solidFill>
                  <a:srgbClr val="007934"/>
                </a:solidFill>
                <a:latin typeface="Arial" charset="0"/>
                <a:ea typeface="Times New Roman" pitchFamily="18" charset="0"/>
                <a:cs typeface="Arial" charset="0"/>
              </a:rPr>
              <a:t>están </a:t>
            </a:r>
            <a:r>
              <a:rPr lang="es-ES_tradnl" dirty="0">
                <a:solidFill>
                  <a:srgbClr val="007934"/>
                </a:solidFill>
                <a:latin typeface="Arial" charset="0"/>
                <a:ea typeface="Times New Roman" pitchFamily="18" charset="0"/>
                <a:cs typeface="Arial" charset="0"/>
              </a:rPr>
              <a:t>nombradas se puede identificar en que versión se descargo la información. </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charset="0"/>
                <a:ea typeface="Times New Roman" pitchFamily="18" charset="0"/>
                <a:cs typeface="Arial" charset="0"/>
              </a:rPr>
              <a:t>El versionamiento </a:t>
            </a:r>
            <a:r>
              <a:rPr lang="es-ES_tradnl" dirty="0">
                <a:solidFill>
                  <a:srgbClr val="007934"/>
                </a:solidFill>
                <a:latin typeface="Arial" charset="0"/>
                <a:ea typeface="Times New Roman" pitchFamily="18" charset="0"/>
                <a:cs typeface="Arial" charset="0"/>
              </a:rPr>
              <a:t>está </a:t>
            </a:r>
            <a:r>
              <a:rPr lang="es-ES_tradnl" dirty="0" smtClean="0">
                <a:solidFill>
                  <a:srgbClr val="007934"/>
                </a:solidFill>
                <a:latin typeface="Arial" charset="0"/>
                <a:ea typeface="Times New Roman" pitchFamily="18" charset="0"/>
                <a:cs typeface="Arial" charset="0"/>
              </a:rPr>
              <a:t>dado: por </a:t>
            </a:r>
            <a:r>
              <a:rPr lang="es-ES_tradnl" dirty="0">
                <a:solidFill>
                  <a:srgbClr val="007934"/>
                </a:solidFill>
                <a:latin typeface="Arial" charset="0"/>
                <a:ea typeface="Times New Roman" pitchFamily="18" charset="0"/>
                <a:cs typeface="Arial" charset="0"/>
              </a:rPr>
              <a:t>requerimientos técnicos y/o, tecnológicos.</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ES_tradnl" dirty="0">
                <a:solidFill>
                  <a:srgbClr val="007934"/>
                </a:solidFill>
                <a:latin typeface="Arial" charset="0"/>
                <a:ea typeface="Times New Roman" pitchFamily="18" charset="0"/>
                <a:cs typeface="Arial" charset="0"/>
              </a:rPr>
              <a:t>Ejemplo: nuevos fabricantes, cimentaciones, materiales, etc.</a:t>
            </a:r>
            <a:r>
              <a:rPr lang="es-CO" dirty="0"/>
              <a:t/>
            </a:r>
            <a:br>
              <a:rPr lang="es-CO" dirty="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sz="1600" dirty="0" smtClean="0"/>
              <a:t/>
            </a:r>
            <a:br>
              <a:rPr lang="es-ES" sz="1600"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_tradnl" dirty="0">
                <a:solidFill>
                  <a:srgbClr val="007934"/>
                </a:solidFill>
                <a:latin typeface="Arial" charset="0"/>
                <a:ea typeface="Times New Roman" pitchFamily="18" charset="0"/>
                <a:cs typeface="Arial" charset="0"/>
              </a:rPr>
              <a:t>Por </a:t>
            </a:r>
            <a:r>
              <a:rPr lang="es-ES_tradnl" dirty="0">
                <a:solidFill>
                  <a:srgbClr val="007934"/>
                </a:solidFill>
                <a:latin typeface="Arial" charset="0"/>
                <a:ea typeface="Times New Roman" pitchFamily="18" charset="0"/>
                <a:cs typeface="Arial" charset="0"/>
              </a:rPr>
              <a:t>disposiciones de ley (Decreto de tuberías) y reporte a entidades de control (Superintendencia de Servicios Públicos Domiciliarios)</a:t>
            </a:r>
            <a:r>
              <a:rPr lang="es-CO" dirty="0"/>
              <a:t/>
            </a:r>
            <a:br>
              <a:rPr lang="es-CO" dirty="0"/>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729343"/>
            <a:ext cx="7733209" cy="665017"/>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Características </a:t>
            </a:r>
            <a:r>
              <a:rPr lang="es-ES_tradnl" sz="2800" dirty="0">
                <a:latin typeface="Arial" panose="020B0604020202020204" pitchFamily="34" charset="0"/>
                <a:cs typeface="Arial" panose="020B0604020202020204" pitchFamily="34" charset="0"/>
              </a:rPr>
              <a:t>g</a:t>
            </a:r>
            <a:r>
              <a:rPr lang="es-ES_tradnl" sz="2800" dirty="0" smtClean="0">
                <a:latin typeface="Arial" panose="020B0604020202020204" pitchFamily="34" charset="0"/>
                <a:cs typeface="Arial" panose="020B0604020202020204" pitchFamily="34" charset="0"/>
              </a:rPr>
              <a:t>enerales de las plantillas</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12" name="Imagen 11" descr="Descripción: cid:image025.png@01CFA829.A8E43F90"/>
          <p:cNvPicPr/>
          <p:nvPr/>
        </p:nvPicPr>
        <p:blipFill>
          <a:blip r:embed="rId3" r:link="rId4"/>
          <a:srcRect/>
          <a:stretch>
            <a:fillRect/>
          </a:stretch>
        </p:blipFill>
        <p:spPr bwMode="auto">
          <a:xfrm>
            <a:off x="2758550" y="3176720"/>
            <a:ext cx="3334404" cy="1201697"/>
          </a:xfrm>
          <a:prstGeom prst="rect">
            <a:avLst/>
          </a:prstGeom>
          <a:noFill/>
          <a:ln w="9525">
            <a:noFill/>
            <a:miter lim="800000"/>
            <a:headEnd/>
            <a:tailEnd/>
          </a:ln>
        </p:spPr>
      </p:pic>
      <p:pic>
        <p:nvPicPr>
          <p:cNvPr id="9" name="Imagen 8" descr="Descripción: cid:image017.jpg@01CFA829.AFAE3970"/>
          <p:cNvPicPr/>
          <p:nvPr/>
        </p:nvPicPr>
        <p:blipFill>
          <a:blip r:embed="rId5" r:link="rId6"/>
          <a:srcRect/>
          <a:stretch>
            <a:fillRect/>
          </a:stretch>
        </p:blipFill>
        <p:spPr bwMode="auto">
          <a:xfrm>
            <a:off x="1804987" y="5281855"/>
            <a:ext cx="5610225" cy="1295400"/>
          </a:xfrm>
          <a:prstGeom prst="rect">
            <a:avLst/>
          </a:prstGeom>
          <a:noFill/>
          <a:ln w="9525">
            <a:noFill/>
            <a:miter lim="800000"/>
            <a:headEnd/>
            <a:tailEnd/>
          </a:ln>
        </p:spPr>
      </p:pic>
    </p:spTree>
    <p:extLst>
      <p:ext uri="{BB962C8B-B14F-4D97-AF65-F5344CB8AC3E}">
        <p14:creationId xmlns:p14="http://schemas.microsoft.com/office/powerpoint/2010/main" val="79800722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1818409"/>
            <a:ext cx="7848600" cy="4457700"/>
          </a:xfrm>
        </p:spPr>
        <p:txBody>
          <a:bodyPr/>
          <a:lstStyle/>
          <a:p>
            <a:pPr lvl="0" algn="l"/>
            <a:r>
              <a:rPr lang="es-ES_tradnl" dirty="0">
                <a:solidFill>
                  <a:srgbClr val="007934"/>
                </a:solidFill>
                <a:latin typeface="Arial" charset="0"/>
                <a:ea typeface="Times New Roman" pitchFamily="18" charset="0"/>
                <a:cs typeface="Arial" charset="0"/>
              </a:rPr>
              <a:t>Se </a:t>
            </a:r>
            <a:r>
              <a:rPr lang="es-ES_tradnl" dirty="0">
                <a:solidFill>
                  <a:srgbClr val="007934"/>
                </a:solidFill>
                <a:latin typeface="Arial" charset="0"/>
                <a:ea typeface="Times New Roman" pitchFamily="18" charset="0"/>
                <a:cs typeface="Arial" charset="0"/>
              </a:rPr>
              <a:t>debe activar la macro de Excel al iniciar el diligenciamiento de los campos, con el fin de mantener el estándar en las fechas.</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ES_tradnl" dirty="0">
                <a:solidFill>
                  <a:srgbClr val="007934"/>
                </a:solidFill>
                <a:latin typeface="Arial" charset="0"/>
                <a:ea typeface="Times New Roman" pitchFamily="18" charset="0"/>
                <a:cs typeface="Arial" charset="0"/>
              </a:rPr>
              <a:t>Por cada elemento del sistema de acueducto y/o alcantarillado existe una hoja en el libro de Excel (ver características particulares</a:t>
            </a:r>
            <a:r>
              <a:rPr lang="es-ES_tradnl" dirty="0">
                <a:solidFill>
                  <a:srgbClr val="007934"/>
                </a:solidFill>
                <a:latin typeface="Arial" charset="0"/>
                <a:ea typeface="Times New Roman" pitchFamily="18" charset="0"/>
                <a:cs typeface="Arial" charset="0"/>
              </a:rPr>
              <a:t>).</a:t>
            </a:r>
            <a:r>
              <a:rPr lang="es-ES_tradnl" dirty="0" smtClean="0"/>
              <a:t/>
            </a:r>
            <a:br>
              <a:rPr lang="es-ES_tradnl" dirty="0" smtClean="0"/>
            </a:br>
            <a:r>
              <a:rPr lang="es-ES_tradnl" dirty="0"/>
              <a:t/>
            </a:r>
            <a:br>
              <a:rPr lang="es-ES_tradnl" dirty="0"/>
            </a:br>
            <a:r>
              <a:rPr lang="es-CO" dirty="0"/>
              <a:t/>
            </a:r>
            <a:br>
              <a:rPr lang="es-CO" dirty="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_tradnl" dirty="0" smtClean="0">
                <a:solidFill>
                  <a:srgbClr val="007934"/>
                </a:solidFill>
                <a:latin typeface="Arial" charset="0"/>
                <a:ea typeface="Times New Roman" pitchFamily="18" charset="0"/>
                <a:cs typeface="Arial" charset="0"/>
              </a:rPr>
              <a:t>Para </a:t>
            </a:r>
            <a:r>
              <a:rPr lang="es-ES_tradnl" dirty="0">
                <a:solidFill>
                  <a:srgbClr val="007934"/>
                </a:solidFill>
                <a:latin typeface="Arial" charset="0"/>
                <a:ea typeface="Times New Roman" pitchFamily="18" charset="0"/>
                <a:cs typeface="Arial" charset="0"/>
              </a:rPr>
              <a:t>cada elemento del sistema se identifican un número de atributos y/o características que lo identifican cualitativa y cuantitativamente</a:t>
            </a:r>
            <a:r>
              <a:rPr lang="es-ES_tradnl" dirty="0" smtClean="0">
                <a:solidFill>
                  <a:srgbClr val="007934"/>
                </a:solidFill>
                <a:latin typeface="Arial" charset="0"/>
                <a:ea typeface="Times New Roman" pitchFamily="18" charset="0"/>
                <a:cs typeface="Arial" charset="0"/>
              </a:rPr>
              <a:t>.</a:t>
            </a:r>
            <a:br>
              <a:rPr lang="es-ES_tradnl" dirty="0" smtClean="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ES_tradnl" dirty="0" smtClean="0">
                <a:solidFill>
                  <a:srgbClr val="007934"/>
                </a:solidFill>
                <a:latin typeface="Arial" charset="0"/>
                <a:ea typeface="Times New Roman" pitchFamily="18" charset="0"/>
                <a:cs typeface="Arial" charset="0"/>
              </a:rPr>
              <a:t>Algunos </a:t>
            </a:r>
            <a:r>
              <a:rPr lang="es-ES_tradnl" dirty="0">
                <a:solidFill>
                  <a:srgbClr val="007934"/>
                </a:solidFill>
                <a:latin typeface="Arial" charset="0"/>
                <a:ea typeface="Times New Roman" pitchFamily="18" charset="0"/>
                <a:cs typeface="Arial" charset="0"/>
              </a:rPr>
              <a:t>atributos cuentan con listas desplegable con opciones posibles a documentar de las características estandarizadas, otros son datos </a:t>
            </a:r>
            <a:r>
              <a:rPr lang="es-ES_tradnl" dirty="0">
                <a:solidFill>
                  <a:srgbClr val="007934"/>
                </a:solidFill>
                <a:latin typeface="Arial" charset="0"/>
                <a:ea typeface="Times New Roman" pitchFamily="18" charset="0"/>
                <a:cs typeface="Arial" charset="0"/>
              </a:rPr>
              <a:t>recolectados en campo y los cuales se documentaran como datos alfanuméricos.</a:t>
            </a:r>
            <a:r>
              <a:rPr lang="es-CO" dirty="0"/>
              <a:t/>
            </a:r>
            <a:br>
              <a:rPr lang="es-CO" dirty="0"/>
            </a:br>
            <a:r>
              <a:rPr lang="es-MX" dirty="0" smtClean="0">
                <a:solidFill>
                  <a:srgbClr val="007934"/>
                </a:solidFill>
                <a:latin typeface="Arial" charset="0"/>
                <a:ea typeface="Times New Roman" pitchFamily="18" charset="0"/>
                <a:cs typeface="Arial" charset="0"/>
              </a:rPr>
              <a:t/>
            </a:r>
            <a:br>
              <a:rPr lang="es-MX" dirty="0" smtClean="0">
                <a:solidFill>
                  <a:srgbClr val="007934"/>
                </a:solidFill>
                <a:latin typeface="Arial" charset="0"/>
                <a:ea typeface="Times New Roman" pitchFamily="18" charset="0"/>
                <a:cs typeface="Arial" charset="0"/>
              </a:rPr>
            </a:br>
            <a:r>
              <a:rPr lang="es-MX" dirty="0" smtClean="0"/>
              <a:t/>
            </a:r>
            <a:br>
              <a:rPr lang="es-MX"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sz="1600" dirty="0" smtClean="0"/>
              <a:t/>
            </a:r>
            <a:br>
              <a:rPr lang="es-ES" sz="1600"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1066799"/>
            <a:ext cx="7733209" cy="638175"/>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Características </a:t>
            </a:r>
            <a:r>
              <a:rPr lang="es-ES_tradnl" sz="2800" dirty="0">
                <a:latin typeface="Arial" panose="020B0604020202020204" pitchFamily="34" charset="0"/>
                <a:cs typeface="Arial" panose="020B0604020202020204" pitchFamily="34" charset="0"/>
              </a:rPr>
              <a:t>g</a:t>
            </a:r>
            <a:r>
              <a:rPr lang="es-ES_tradnl" sz="2800" dirty="0" smtClean="0">
                <a:latin typeface="Arial" panose="020B0604020202020204" pitchFamily="34" charset="0"/>
                <a:cs typeface="Arial" panose="020B0604020202020204" pitchFamily="34" charset="0"/>
              </a:rPr>
              <a:t>enerales de las plantillas</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11" name="Imagen 10" descr="Descripción: cid:image015.jpg@01CFA829.AFAE3970"/>
          <p:cNvPicPr/>
          <p:nvPr/>
        </p:nvPicPr>
        <p:blipFill>
          <a:blip r:embed="rId3" r:link="rId4"/>
          <a:srcRect/>
          <a:stretch>
            <a:fillRect/>
          </a:stretch>
        </p:blipFill>
        <p:spPr bwMode="auto">
          <a:xfrm>
            <a:off x="1240971" y="3290887"/>
            <a:ext cx="6640286" cy="595313"/>
          </a:xfrm>
          <a:prstGeom prst="rect">
            <a:avLst/>
          </a:prstGeom>
          <a:noFill/>
          <a:ln w="9525">
            <a:noFill/>
            <a:miter lim="800000"/>
            <a:headEnd/>
            <a:tailEnd/>
          </a:ln>
        </p:spPr>
      </p:pic>
    </p:spTree>
    <p:extLst>
      <p:ext uri="{BB962C8B-B14F-4D97-AF65-F5344CB8AC3E}">
        <p14:creationId xmlns:p14="http://schemas.microsoft.com/office/powerpoint/2010/main" val="361132318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1677263"/>
            <a:ext cx="7848600" cy="4598846"/>
          </a:xfrm>
        </p:spPr>
        <p:txBody>
          <a:bodyPr/>
          <a:lstStyle/>
          <a:p>
            <a:pPr lvl="0" algn="l"/>
            <a:r>
              <a:rPr lang="es-ES_tradnl" dirty="0">
                <a:solidFill>
                  <a:srgbClr val="007934"/>
                </a:solidFill>
                <a:latin typeface="Arial" charset="0"/>
                <a:ea typeface="Times New Roman" pitchFamily="18" charset="0"/>
                <a:cs typeface="Arial" charset="0"/>
              </a:rPr>
              <a:t>Los atributos de elementos correlacionados debe de ser coherente.</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MX" dirty="0" smtClean="0">
                <a:solidFill>
                  <a:srgbClr val="007934"/>
                </a:solidFill>
                <a:latin typeface="Arial" charset="0"/>
                <a:ea typeface="Times New Roman" pitchFamily="18" charset="0"/>
                <a:cs typeface="Arial" charset="0"/>
              </a:rPr>
              <a:t/>
            </a:r>
            <a:br>
              <a:rPr lang="es-MX" dirty="0" smtClean="0">
                <a:solidFill>
                  <a:srgbClr val="007934"/>
                </a:solidFill>
                <a:latin typeface="Arial" charset="0"/>
                <a:ea typeface="Times New Roman" pitchFamily="18" charset="0"/>
                <a:cs typeface="Arial" charset="0"/>
              </a:rPr>
            </a:br>
            <a:r>
              <a:rPr lang="es-MX" dirty="0" smtClean="0">
                <a:solidFill>
                  <a:srgbClr val="007934"/>
                </a:solidFill>
                <a:latin typeface="Arial" charset="0"/>
                <a:ea typeface="Times New Roman" pitchFamily="18" charset="0"/>
                <a:cs typeface="Arial" charset="0"/>
              </a:rPr>
              <a:t/>
            </a:r>
            <a:br>
              <a:rPr lang="es-MX" dirty="0" smtClean="0">
                <a:solidFill>
                  <a:srgbClr val="007934"/>
                </a:solidFill>
                <a:latin typeface="Arial" charset="0"/>
                <a:ea typeface="Times New Roman" pitchFamily="18" charset="0"/>
                <a:cs typeface="Arial" charset="0"/>
              </a:rPr>
            </a:br>
            <a:r>
              <a:rPr lang="es-MX" dirty="0" smtClean="0"/>
              <a:t/>
            </a:r>
            <a:br>
              <a:rPr lang="es-MX" dirty="0" smtClean="0"/>
            </a:br>
            <a:r>
              <a:rPr lang="es-CO" dirty="0">
                <a:solidFill>
                  <a:srgbClr val="007934"/>
                </a:solidFill>
                <a:latin typeface="Arial" charset="0"/>
                <a:ea typeface="Times New Roman" pitchFamily="18" charset="0"/>
                <a:cs typeface="Arial" charset="0"/>
              </a:rPr>
              <a:t>Existen tres atributos muy similares, los cuales documentan situaciones diferentes</a:t>
            </a:r>
            <a:r>
              <a:rPr lang="es-CO" sz="1600" i="1" dirty="0"/>
              <a:t/>
            </a:r>
            <a:br>
              <a:rPr lang="es-CO" sz="1600" i="1" dirty="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Las coordenadas reportadas en los puntos de empalme de la red nueva con la red existente debe de ser coincidentes y se debe de informar IPID de red existente donde intercala el nuevo elemento del sistema.</a:t>
            </a:r>
            <a:r>
              <a:rPr lang="es-CO" i="1" dirty="0"/>
              <a:t/>
            </a:r>
            <a:br>
              <a:rPr lang="es-CO" i="1" dirty="0"/>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783772"/>
            <a:ext cx="7733209" cy="658400"/>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Características </a:t>
            </a:r>
            <a:r>
              <a:rPr lang="es-ES_tradnl" sz="2800" dirty="0">
                <a:latin typeface="Arial" panose="020B0604020202020204" pitchFamily="34" charset="0"/>
                <a:cs typeface="Arial" panose="020B0604020202020204" pitchFamily="34" charset="0"/>
              </a:rPr>
              <a:t>g</a:t>
            </a:r>
            <a:r>
              <a:rPr lang="es-ES_tradnl" sz="2800" dirty="0" smtClean="0">
                <a:latin typeface="Arial" panose="020B0604020202020204" pitchFamily="34" charset="0"/>
                <a:cs typeface="Arial" panose="020B0604020202020204" pitchFamily="34" charset="0"/>
              </a:rPr>
              <a:t>enerales de las plantillas</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11" name="Imagen 10" descr="Descripción: cid:image016.jpg@01CFA829.AFAE3970"/>
          <p:cNvPicPr/>
          <p:nvPr/>
        </p:nvPicPr>
        <p:blipFill>
          <a:blip r:embed="rId3" r:link="rId4"/>
          <a:srcRect/>
          <a:stretch>
            <a:fillRect/>
          </a:stretch>
        </p:blipFill>
        <p:spPr bwMode="auto">
          <a:xfrm>
            <a:off x="1477763" y="2223092"/>
            <a:ext cx="5895975" cy="523875"/>
          </a:xfrm>
          <a:prstGeom prst="rect">
            <a:avLst/>
          </a:prstGeom>
          <a:noFill/>
          <a:ln w="9525">
            <a:noFill/>
            <a:miter lim="800000"/>
            <a:headEnd/>
            <a:tailEnd/>
          </a:ln>
        </p:spPr>
      </p:pic>
      <p:pic>
        <p:nvPicPr>
          <p:cNvPr id="13" name="Imagen 12" descr="Descripción: cid:image028.png@01CFA829.A8E43F90"/>
          <p:cNvPicPr/>
          <p:nvPr/>
        </p:nvPicPr>
        <p:blipFill>
          <a:blip r:embed="rId5" r:link="rId6"/>
          <a:srcRect/>
          <a:stretch>
            <a:fillRect/>
          </a:stretch>
        </p:blipFill>
        <p:spPr bwMode="auto">
          <a:xfrm>
            <a:off x="1847850" y="3759062"/>
            <a:ext cx="5524500" cy="752475"/>
          </a:xfrm>
          <a:prstGeom prst="rect">
            <a:avLst/>
          </a:prstGeom>
          <a:noFill/>
          <a:ln w="9525">
            <a:noFill/>
            <a:miter lim="800000"/>
            <a:headEnd/>
            <a:tailEnd/>
          </a:ln>
        </p:spPr>
      </p:pic>
    </p:spTree>
    <p:extLst>
      <p:ext uri="{BB962C8B-B14F-4D97-AF65-F5344CB8AC3E}">
        <p14:creationId xmlns:p14="http://schemas.microsoft.com/office/powerpoint/2010/main" val="318337879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53143" y="1556658"/>
            <a:ext cx="7658809" cy="4719452"/>
          </a:xfrm>
        </p:spPr>
        <p:txBody>
          <a:bodyPr/>
          <a:lstStyle/>
          <a:p>
            <a:pPr lvl="0" algn="l"/>
            <a:r>
              <a:rPr lang="es-ES_tradnl" dirty="0" smtClean="0">
                <a:solidFill>
                  <a:srgbClr val="007934"/>
                </a:solidFill>
                <a:latin typeface="Arial" charset="0"/>
                <a:ea typeface="Times New Roman" pitchFamily="18" charset="0"/>
                <a:cs typeface="Arial" charset="0"/>
              </a:rPr>
              <a:t>Estandarización de </a:t>
            </a:r>
            <a:r>
              <a:rPr lang="es-ES_tradnl" dirty="0">
                <a:solidFill>
                  <a:srgbClr val="007934"/>
                </a:solidFill>
                <a:latin typeface="Arial" charset="0"/>
                <a:ea typeface="Times New Roman" pitchFamily="18" charset="0"/>
                <a:cs typeface="Arial" charset="0"/>
              </a:rPr>
              <a:t>los atributos </a:t>
            </a:r>
            <a:r>
              <a:rPr lang="es-CO" dirty="0" smtClean="0">
                <a:solidFill>
                  <a:srgbClr val="007934"/>
                </a:solidFill>
                <a:latin typeface="Arial" charset="0"/>
                <a:ea typeface="Times New Roman" pitchFamily="18" charset="0"/>
                <a:cs typeface="Arial" charset="0"/>
              </a:rPr>
              <a:t>a </a:t>
            </a:r>
            <a:r>
              <a:rPr lang="es-CO" dirty="0">
                <a:solidFill>
                  <a:srgbClr val="007934"/>
                </a:solidFill>
                <a:latin typeface="Arial" charset="0"/>
                <a:ea typeface="Times New Roman" pitchFamily="18" charset="0"/>
                <a:cs typeface="Arial" charset="0"/>
              </a:rPr>
              <a:t>lo largo de la totalidad del </a:t>
            </a:r>
            <a:r>
              <a:rPr lang="es-CO" dirty="0" smtClean="0">
                <a:solidFill>
                  <a:srgbClr val="007934"/>
                </a:solidFill>
                <a:latin typeface="Arial" charset="0"/>
                <a:ea typeface="Times New Roman" pitchFamily="18" charset="0"/>
                <a:cs typeface="Arial" charset="0"/>
              </a:rPr>
              <a:t>proyecto.</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El Número de Contrato de Instalación (CT_2014_00231), para este caso las letras en mayúscula, la separación con guion bajo y el mismo número de ceros</a:t>
            </a:r>
            <a:r>
              <a:rPr lang="es-CO" dirty="0" smtClean="0">
                <a:solidFill>
                  <a:srgbClr val="007934"/>
                </a:solidFill>
                <a:latin typeface="Arial" charset="0"/>
                <a:ea typeface="Times New Roman" pitchFamily="18" charset="0"/>
                <a:cs typeface="Arial" charset="0"/>
              </a:rPr>
              <a:t>.</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Proyecto </a:t>
            </a:r>
            <a:r>
              <a:rPr lang="es-CO" dirty="0">
                <a:solidFill>
                  <a:srgbClr val="007934"/>
                </a:solidFill>
                <a:latin typeface="Arial" charset="0"/>
                <a:ea typeface="Times New Roman" pitchFamily="18" charset="0"/>
                <a:cs typeface="Arial" charset="0"/>
              </a:rPr>
              <a:t>o Urbanización (ALS-03-05-257), para este caso las letras en mayúscula, la separación con </a:t>
            </a:r>
            <a:r>
              <a:rPr lang="es-CO" dirty="0" smtClean="0">
                <a:solidFill>
                  <a:srgbClr val="007934"/>
                </a:solidFill>
                <a:latin typeface="Arial" charset="0"/>
                <a:ea typeface="Times New Roman" pitchFamily="18" charset="0"/>
                <a:cs typeface="Arial" charset="0"/>
              </a:rPr>
              <a:t>guion intermedio. El </a:t>
            </a:r>
            <a:r>
              <a:rPr lang="es-CO" dirty="0">
                <a:solidFill>
                  <a:srgbClr val="007934"/>
                </a:solidFill>
                <a:latin typeface="Arial" charset="0"/>
                <a:ea typeface="Times New Roman" pitchFamily="18" charset="0"/>
                <a:cs typeface="Arial" charset="0"/>
              </a:rPr>
              <a:t>nombre del proyecto o urbanización se refiere al definido en los planos</a:t>
            </a:r>
            <a:r>
              <a:rPr lang="es-CO" dirty="0" smtClean="0">
                <a:solidFill>
                  <a:srgbClr val="007934"/>
                </a:solidFill>
                <a:latin typeface="Arial" charset="0"/>
                <a:ea typeface="Times New Roman" pitchFamily="18" charset="0"/>
                <a:cs typeface="Arial" charset="0"/>
              </a:rPr>
              <a:t>.</a:t>
            </a:r>
            <a:br>
              <a:rPr lang="es-CO" dirty="0" smtClean="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Para proyectos: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ALS-03-05-257.  Este código debe venir en el formato de remisión de información.  </a:t>
            </a:r>
            <a:r>
              <a:rPr lang="es-CO" dirty="0">
                <a:solidFill>
                  <a:srgbClr val="007934"/>
                </a:solidFill>
                <a:latin typeface="Arial" charset="0"/>
                <a:ea typeface="Times New Roman" pitchFamily="18" charset="0"/>
                <a:cs typeface="Arial" charset="0"/>
              </a:rPr>
              <a:t>Si no aparece, consultar con el interventor/ Supervisor de Construcción</a:t>
            </a:r>
            <a:r>
              <a:rPr lang="es-CO" dirty="0" smtClean="0">
                <a:solidFill>
                  <a:srgbClr val="007934"/>
                </a:solidFill>
                <a:latin typeface="Arial" charset="0"/>
                <a:ea typeface="Times New Roman" pitchFamily="18" charset="0"/>
                <a:cs typeface="Arial" charset="0"/>
              </a:rPr>
              <a:t>.</a:t>
            </a:r>
            <a:br>
              <a:rPr lang="es-CO" dirty="0" smtClean="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Para urbanizaciones y Proyectos Particulares:</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URB PORTALES DE LA CALLEJA</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CARREFOUR LA 65</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MX" dirty="0" smtClean="0">
                <a:solidFill>
                  <a:srgbClr val="007934"/>
                </a:solidFill>
                <a:latin typeface="Arial" charset="0"/>
                <a:ea typeface="Times New Roman" pitchFamily="18" charset="0"/>
                <a:cs typeface="Arial" charset="0"/>
              </a:rPr>
              <a:t/>
            </a:r>
            <a:br>
              <a:rPr lang="es-MX" dirty="0" smtClean="0">
                <a:solidFill>
                  <a:srgbClr val="007934"/>
                </a:solidFill>
                <a:latin typeface="Arial" charset="0"/>
                <a:ea typeface="Times New Roman" pitchFamily="18" charset="0"/>
                <a:cs typeface="Arial" charset="0"/>
              </a:rPr>
            </a:br>
            <a:r>
              <a:rPr lang="es-MX" dirty="0" smtClean="0"/>
              <a:t/>
            </a:r>
            <a:br>
              <a:rPr lang="es-MX"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sz="1600" dirty="0" smtClean="0"/>
              <a:t/>
            </a:r>
            <a:br>
              <a:rPr lang="es-ES" sz="1600"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794657"/>
            <a:ext cx="7733209" cy="664029"/>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Características </a:t>
            </a:r>
            <a:r>
              <a:rPr lang="es-ES_tradnl" sz="2800" dirty="0">
                <a:latin typeface="Arial" panose="020B0604020202020204" pitchFamily="34" charset="0"/>
                <a:cs typeface="Arial" panose="020B0604020202020204" pitchFamily="34" charset="0"/>
              </a:rPr>
              <a:t>g</a:t>
            </a:r>
            <a:r>
              <a:rPr lang="es-ES_tradnl" sz="2800" dirty="0" smtClean="0">
                <a:latin typeface="Arial" panose="020B0604020202020204" pitchFamily="34" charset="0"/>
                <a:cs typeface="Arial" panose="020B0604020202020204" pitchFamily="34" charset="0"/>
              </a:rPr>
              <a:t>enerales de las plantillas</a:t>
            </a:r>
            <a:endParaRPr lang="es-CO" sz="2800" dirty="0" smtClean="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17238241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12" name="Rectangle 7"/>
          <p:cNvSpPr>
            <a:spLocks noGrp="1" noChangeArrowheads="1"/>
          </p:cNvSpPr>
          <p:nvPr>
            <p:ph type="title"/>
          </p:nvPr>
        </p:nvSpPr>
        <p:spPr bwMode="auto">
          <a:xfrm>
            <a:off x="830497" y="1941023"/>
            <a:ext cx="76692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algn="l"/>
            <a:r>
              <a:rPr lang="es-CO" dirty="0" smtClean="0">
                <a:solidFill>
                  <a:srgbClr val="007934"/>
                </a:solidFill>
                <a:latin typeface="Arial" charset="0"/>
                <a:ea typeface="Times New Roman" pitchFamily="18" charset="0"/>
                <a:cs typeface="Arial" charset="0"/>
              </a:rPr>
              <a:t>Se </a:t>
            </a:r>
            <a:r>
              <a:rPr lang="es-CO" dirty="0">
                <a:solidFill>
                  <a:srgbClr val="007934"/>
                </a:solidFill>
                <a:latin typeface="Arial" charset="0"/>
                <a:ea typeface="Times New Roman" pitchFamily="18" charset="0"/>
                <a:cs typeface="Arial" charset="0"/>
              </a:rPr>
              <a:t>definen como objetos físicos de las redes de servicios públicos. </a:t>
            </a:r>
            <a:r>
              <a:rPr lang="es-CO" dirty="0">
                <a:solidFill>
                  <a:srgbClr val="007934"/>
                </a:solidFill>
                <a:latin typeface="Arial" charset="0"/>
                <a:ea typeface="Times New Roman" pitchFamily="18" charset="0"/>
                <a:cs typeface="Arial" charset="0"/>
              </a:rPr>
              <a:t>Dentro del modelo son una colección de componentes alfanuméricos que pueden ser representados gráficamente en el sistema y que representan a un ítem de planta.</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También  existen dentro del modelo otros objetos del sistema, no físicos, que sirven a su vez para proveer información y funcionalidad al modelo. </a:t>
            </a:r>
            <a:r>
              <a:rPr lang="es-CO" dirty="0">
                <a:solidFill>
                  <a:srgbClr val="007934"/>
                </a:solidFill>
                <a:latin typeface="Arial" charset="0"/>
                <a:ea typeface="Times New Roman" pitchFamily="18" charset="0"/>
                <a:cs typeface="Arial" charset="0"/>
              </a:rPr>
              <a:t>Un ejemplo de ello son las notas misceláneas, elementos de área como subcircuitos, circuitos, cuentas, áreas de trabajo</a:t>
            </a:r>
            <a:r>
              <a:rPr lang="es-CO" dirty="0" smtClean="0">
                <a:solidFill>
                  <a:srgbClr val="007934"/>
                </a:solidFill>
                <a:latin typeface="Arial" charset="0"/>
                <a:ea typeface="Times New Roman" pitchFamily="18" charset="0"/>
                <a:cs typeface="Arial" charset="0"/>
              </a:rPr>
              <a:t>.</a:t>
            </a:r>
            <a:br>
              <a:rPr lang="es-CO" dirty="0" smtClean="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Los elementos del Modelo pueden clasificarse en cuatro tipos: elementos puntuales, lineales, de área y de texto</a:t>
            </a:r>
          </a:p>
        </p:txBody>
      </p:sp>
      <p:sp>
        <p:nvSpPr>
          <p:cNvPr id="2" name="Rectángulo 1"/>
          <p:cNvSpPr/>
          <p:nvPr/>
        </p:nvSpPr>
        <p:spPr>
          <a:xfrm>
            <a:off x="904008" y="1017694"/>
            <a:ext cx="7252855" cy="523220"/>
          </a:xfrm>
          <a:prstGeom prst="rect">
            <a:avLst/>
          </a:prstGeom>
        </p:spPr>
        <p:txBody>
          <a:bodyPr wrap="square">
            <a:spAutoFit/>
          </a:bodyPr>
          <a:lstStyle/>
          <a:p>
            <a:pPr lvl="0" algn="ctr">
              <a:spcBef>
                <a:spcPct val="20000"/>
              </a:spcBef>
            </a:pPr>
            <a:r>
              <a:rPr lang="es-CO" sz="2800" b="1" dirty="0" smtClean="0">
                <a:solidFill>
                  <a:srgbClr val="007934"/>
                </a:solidFill>
                <a:latin typeface="Arial" panose="020B0604020202020204" pitchFamily="34" charset="0"/>
                <a:cs typeface="Arial" panose="020B0604020202020204" pitchFamily="34" charset="0"/>
              </a:rPr>
              <a:t>Los elementos del modelo digital aguas</a:t>
            </a:r>
            <a:endParaRPr lang="es-CO" sz="2800" b="1" dirty="0">
              <a:solidFill>
                <a:srgbClr val="00793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84298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1818409"/>
            <a:ext cx="7848600" cy="4457700"/>
          </a:xfrm>
        </p:spPr>
        <p:txBody>
          <a:bodyPr/>
          <a:lstStyle/>
          <a:p>
            <a:pPr lvl="0" algn="l"/>
            <a:r>
              <a:rPr lang="es-ES_tradnl" dirty="0" smtClean="0">
                <a:solidFill>
                  <a:srgbClr val="007934"/>
                </a:solidFill>
                <a:latin typeface="Arial" charset="0"/>
                <a:ea typeface="Times New Roman" pitchFamily="18" charset="0"/>
                <a:cs typeface="Arial" charset="0"/>
              </a:rPr>
              <a:t>No </a:t>
            </a:r>
            <a:r>
              <a:rPr lang="es-ES_tradnl" dirty="0">
                <a:solidFill>
                  <a:srgbClr val="007934"/>
                </a:solidFill>
                <a:latin typeface="Arial" charset="0"/>
                <a:ea typeface="Times New Roman" pitchFamily="18" charset="0"/>
                <a:cs typeface="Arial" charset="0"/>
              </a:rPr>
              <a:t>dejar filas vacías al momento de diligenciar los campos en las hojas de Excel </a:t>
            </a:r>
            <a:r>
              <a:rPr lang="es-CO" dirty="0"/>
              <a:t/>
            </a:r>
            <a:br>
              <a:rPr lang="es-CO" dirty="0"/>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MX" dirty="0" smtClean="0">
                <a:solidFill>
                  <a:srgbClr val="007934"/>
                </a:solidFill>
                <a:latin typeface="Arial" charset="0"/>
                <a:ea typeface="Times New Roman" pitchFamily="18" charset="0"/>
                <a:cs typeface="Arial" charset="0"/>
              </a:rPr>
              <a:t/>
            </a:r>
            <a:br>
              <a:rPr lang="es-MX" dirty="0" smtClean="0">
                <a:solidFill>
                  <a:srgbClr val="007934"/>
                </a:solidFill>
                <a:latin typeface="Arial" charset="0"/>
                <a:ea typeface="Times New Roman" pitchFamily="18" charset="0"/>
                <a:cs typeface="Arial" charset="0"/>
              </a:rPr>
            </a:br>
            <a:r>
              <a:rPr lang="es-MX" dirty="0" smtClean="0"/>
              <a:t/>
            </a:r>
            <a:br>
              <a:rPr lang="es-MX" dirty="0" smtClean="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sz="1600" dirty="0" smtClean="0"/>
              <a:t/>
            </a:r>
            <a:br>
              <a:rPr lang="es-ES" sz="1600" dirty="0" smtClean="0"/>
            </a:br>
            <a:r>
              <a:rPr lang="es-CO" dirty="0">
                <a:solidFill>
                  <a:srgbClr val="007934"/>
                </a:solidFill>
                <a:latin typeface="Arial" charset="0"/>
                <a:ea typeface="Times New Roman" pitchFamily="18" charset="0"/>
                <a:cs typeface="Arial" charset="0"/>
              </a:rPr>
              <a:t>Para diligenciar el dato de una cámara debe informarse del diámetro ya que es un elemento circular y para las cajas se deben dar dos medidas (largo y ancho) ya que es un elemento cuadrado</a:t>
            </a:r>
            <a:r>
              <a:rPr lang="es-CO" dirty="0" smtClean="0">
                <a:solidFill>
                  <a:srgbClr val="007934"/>
                </a:solidFill>
                <a:latin typeface="Arial" charset="0"/>
                <a:ea typeface="Times New Roman" pitchFamily="18" charset="0"/>
                <a:cs typeface="Arial" charset="0"/>
              </a:rPr>
              <a:t>.</a:t>
            </a:r>
            <a:br>
              <a:rPr lang="es-CO" dirty="0" smtClean="0">
                <a:solidFill>
                  <a:srgbClr val="007934"/>
                </a:solidFill>
                <a:latin typeface="Arial" charset="0"/>
                <a:ea typeface="Times New Roman" pitchFamily="18" charset="0"/>
                <a:cs typeface="Arial" charset="0"/>
              </a:rPr>
            </a:br>
            <a:r>
              <a:rPr lang="es-CO" i="1" dirty="0"/>
              <a:t/>
            </a:r>
            <a:br>
              <a:rPr lang="es-CO" i="1" dirty="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1066799"/>
            <a:ext cx="7733209" cy="638175"/>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Características </a:t>
            </a:r>
            <a:r>
              <a:rPr lang="es-ES_tradnl" sz="2800" dirty="0">
                <a:latin typeface="Arial" panose="020B0604020202020204" pitchFamily="34" charset="0"/>
                <a:cs typeface="Arial" panose="020B0604020202020204" pitchFamily="34" charset="0"/>
              </a:rPr>
              <a:t>g</a:t>
            </a:r>
            <a:r>
              <a:rPr lang="es-ES_tradnl" sz="2800" dirty="0" smtClean="0">
                <a:latin typeface="Arial" panose="020B0604020202020204" pitchFamily="34" charset="0"/>
                <a:cs typeface="Arial" panose="020B0604020202020204" pitchFamily="34" charset="0"/>
              </a:rPr>
              <a:t>enerales de las plantillas</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12" name="Imagen 11" descr="Descripción: cid:image018.jpg@01CFA829.AFAE3970"/>
          <p:cNvPicPr/>
          <p:nvPr/>
        </p:nvPicPr>
        <p:blipFill>
          <a:blip r:embed="rId3" r:link="rId4"/>
          <a:srcRect/>
          <a:stretch>
            <a:fillRect/>
          </a:stretch>
        </p:blipFill>
        <p:spPr bwMode="auto">
          <a:xfrm>
            <a:off x="1933575" y="2327002"/>
            <a:ext cx="5353050" cy="1295400"/>
          </a:xfrm>
          <a:prstGeom prst="rect">
            <a:avLst/>
          </a:prstGeom>
          <a:noFill/>
          <a:ln w="9525">
            <a:noFill/>
            <a:miter lim="800000"/>
            <a:headEnd/>
            <a:tailEnd/>
          </a:ln>
        </p:spPr>
      </p:pic>
      <p:pic>
        <p:nvPicPr>
          <p:cNvPr id="13" name="Imagen 12" descr="Descripción: cid:image059.jpg@01CFA829.AFAE3970"/>
          <p:cNvPicPr/>
          <p:nvPr/>
        </p:nvPicPr>
        <p:blipFill>
          <a:blip r:embed="rId5" r:link="rId6"/>
          <a:srcRect/>
          <a:stretch>
            <a:fillRect/>
          </a:stretch>
        </p:blipFill>
        <p:spPr bwMode="auto">
          <a:xfrm>
            <a:off x="2495550" y="5063836"/>
            <a:ext cx="4229100" cy="1447800"/>
          </a:xfrm>
          <a:prstGeom prst="rect">
            <a:avLst/>
          </a:prstGeom>
          <a:noFill/>
          <a:ln w="9525">
            <a:noFill/>
            <a:miter lim="800000"/>
            <a:headEnd/>
            <a:tailEnd/>
          </a:ln>
        </p:spPr>
      </p:pic>
    </p:spTree>
    <p:extLst>
      <p:ext uri="{BB962C8B-B14F-4D97-AF65-F5344CB8AC3E}">
        <p14:creationId xmlns:p14="http://schemas.microsoft.com/office/powerpoint/2010/main" val="399327787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772109"/>
            <a:ext cx="7733209" cy="671732"/>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Características </a:t>
            </a:r>
            <a:r>
              <a:rPr lang="es-ES_tradnl" sz="2800" dirty="0">
                <a:latin typeface="Arial" panose="020B0604020202020204" pitchFamily="34" charset="0"/>
                <a:cs typeface="Arial" panose="020B0604020202020204" pitchFamily="34" charset="0"/>
              </a:rPr>
              <a:t>g</a:t>
            </a:r>
            <a:r>
              <a:rPr lang="es-ES_tradnl" sz="2800" dirty="0" smtClean="0">
                <a:latin typeface="Arial" panose="020B0604020202020204" pitchFamily="34" charset="0"/>
                <a:cs typeface="Arial" panose="020B0604020202020204" pitchFamily="34" charset="0"/>
              </a:rPr>
              <a:t>enerales de las plantillas</a:t>
            </a:r>
            <a:endParaRPr lang="es-CO" sz="2800" dirty="0" smtClean="0">
              <a:effectLst>
                <a:outerShdw blurRad="38100" dist="38100" dir="2700000" algn="tl">
                  <a:srgbClr val="C0C0C0"/>
                </a:outerShdw>
              </a:effectLst>
              <a:latin typeface="Arial" pitchFamily="34" charset="0"/>
              <a:cs typeface="Arial" pitchFamily="34" charset="0"/>
            </a:endParaRPr>
          </a:p>
        </p:txBody>
      </p:sp>
      <p:sp>
        <p:nvSpPr>
          <p:cNvPr id="15" name="6 Título"/>
          <p:cNvSpPr>
            <a:spLocks noGrp="1"/>
          </p:cNvSpPr>
          <p:nvPr>
            <p:ph type="title"/>
          </p:nvPr>
        </p:nvSpPr>
        <p:spPr>
          <a:xfrm>
            <a:off x="1526688" y="4182779"/>
            <a:ext cx="3816424" cy="3384376"/>
          </a:xfrm>
        </p:spPr>
        <p:txBody>
          <a:bodyPr/>
          <a:lstStyle/>
          <a:p>
            <a:pPr lvl="0" algn="l"/>
            <a:r>
              <a:rPr lang="es-ES_tradnl" dirty="0" smtClean="0">
                <a:solidFill>
                  <a:srgbClr val="007934"/>
                </a:solidFill>
                <a:latin typeface="Arial" charset="0"/>
                <a:ea typeface="Times New Roman" pitchFamily="18" charset="0"/>
                <a:cs typeface="Arial" charset="0"/>
              </a:rPr>
              <a:t/>
            </a:r>
            <a:br>
              <a:rPr lang="es-ES_tradnl" dirty="0" smtClean="0">
                <a:solidFill>
                  <a:srgbClr val="007934"/>
                </a:solidFill>
                <a:latin typeface="Arial" charset="0"/>
                <a:ea typeface="Times New Roman" pitchFamily="18" charset="0"/>
                <a:cs typeface="Arial" charset="0"/>
              </a:rPr>
            </a:br>
            <a:r>
              <a:rPr lang="es-ES_tradnl" dirty="0">
                <a:solidFill>
                  <a:srgbClr val="007934"/>
                </a:solidFill>
                <a:latin typeface="Arial" charset="0"/>
                <a:ea typeface="Times New Roman" pitchFamily="18" charset="0"/>
                <a:cs typeface="Arial" charset="0"/>
              </a:rPr>
              <a:t/>
            </a:r>
            <a:br>
              <a:rPr lang="es-ES_tradnl" dirty="0">
                <a:solidFill>
                  <a:srgbClr val="007934"/>
                </a:solidFill>
                <a:latin typeface="Arial" charset="0"/>
                <a:ea typeface="Times New Roman" pitchFamily="18" charset="0"/>
                <a:cs typeface="Arial" charset="0"/>
              </a:rPr>
            </a:br>
            <a:r>
              <a:rPr lang="es-CO" dirty="0"/>
              <a:t/>
            </a:r>
            <a:br>
              <a:rPr lang="es-CO" dirty="0"/>
            </a:br>
            <a:r>
              <a:rPr lang="es-CO" i="1" dirty="0"/>
              <a:t/>
            </a:r>
            <a:br>
              <a:rPr lang="es-CO" i="1" dirty="0"/>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4" name="Rectángulo 3"/>
          <p:cNvSpPr/>
          <p:nvPr/>
        </p:nvSpPr>
        <p:spPr>
          <a:xfrm>
            <a:off x="841665" y="1443841"/>
            <a:ext cx="7435560" cy="1754326"/>
          </a:xfrm>
          <a:prstGeom prst="rect">
            <a:avLst/>
          </a:prstGeom>
        </p:spPr>
        <p:txBody>
          <a:bodyPr wrap="square">
            <a:spAutoFit/>
          </a:bodyPr>
          <a:lstStyle/>
          <a:p>
            <a:pPr marR="0" lvl="0" algn="just">
              <a:spcBef>
                <a:spcPts val="0"/>
              </a:spcBef>
              <a:spcAft>
                <a:spcPts val="0"/>
              </a:spcAft>
            </a:pPr>
            <a:r>
              <a:rPr lang="es-CO" dirty="0">
                <a:solidFill>
                  <a:srgbClr val="007934"/>
                </a:solidFill>
                <a:latin typeface="Arial" charset="0"/>
                <a:ea typeface="Times New Roman" pitchFamily="18" charset="0"/>
                <a:cs typeface="Arial" charset="0"/>
              </a:rPr>
              <a:t>LONGITUD </a:t>
            </a:r>
            <a:r>
              <a:rPr lang="es-CO" dirty="0">
                <a:solidFill>
                  <a:srgbClr val="007934"/>
                </a:solidFill>
                <a:latin typeface="Arial" charset="0"/>
                <a:ea typeface="Times New Roman" pitchFamily="18" charset="0"/>
                <a:cs typeface="Arial" charset="0"/>
              </a:rPr>
              <a:t>ALCANTARILLADO  (m)</a:t>
            </a:r>
          </a:p>
          <a:p>
            <a:r>
              <a:rPr lang="es-CO" dirty="0">
                <a:solidFill>
                  <a:srgbClr val="007934"/>
                </a:solidFill>
                <a:latin typeface="Arial" charset="0"/>
                <a:ea typeface="Times New Roman" pitchFamily="18" charset="0"/>
                <a:cs typeface="Arial" charset="0"/>
              </a:rPr>
              <a:t>Inclinada Entre Paredes De Cámaras: </a:t>
            </a:r>
            <a:r>
              <a:rPr lang="es-CO" dirty="0" smtClean="0">
                <a:solidFill>
                  <a:srgbClr val="007934"/>
                </a:solidFill>
                <a:latin typeface="Arial" charset="0"/>
                <a:ea typeface="Times New Roman" pitchFamily="18" charset="0"/>
                <a:cs typeface="Arial" charset="0"/>
              </a:rPr>
              <a:t>Para </a:t>
            </a:r>
            <a:r>
              <a:rPr lang="es-CO" dirty="0">
                <a:solidFill>
                  <a:srgbClr val="007934"/>
                </a:solidFill>
                <a:latin typeface="Arial" charset="0"/>
                <a:ea typeface="Times New Roman" pitchFamily="18" charset="0"/>
                <a:cs typeface="Arial" charset="0"/>
              </a:rPr>
              <a:t>la referenciación con equipos de precisión de tuberías nuevas o tuberías en operación, la longitud, es la longitud real del tubo entre la cara interior de la cámara del elemento puntual inicial y la cara interior de la cámara del elemento puntual final.  </a:t>
            </a:r>
            <a:r>
              <a:rPr lang="es-CO" dirty="0">
                <a:solidFill>
                  <a:srgbClr val="007934"/>
                </a:solidFill>
                <a:latin typeface="Arial" charset="0"/>
                <a:ea typeface="Times New Roman" pitchFamily="18" charset="0"/>
                <a:cs typeface="Arial" charset="0"/>
              </a:rPr>
              <a:t>La unidad de medida es el metro (m).</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688" y="3512378"/>
            <a:ext cx="52482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39637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1818409"/>
            <a:ext cx="7848600" cy="4457700"/>
          </a:xfrm>
        </p:spPr>
        <p:txBody>
          <a:bodyPr/>
          <a:lstStyle/>
          <a:p>
            <a:pPr lvl="0" algn="l"/>
            <a:r>
              <a:rPr lang="es-ES_tradnl" dirty="0" smtClean="0">
                <a:solidFill>
                  <a:srgbClr val="007934"/>
                </a:solidFill>
                <a:latin typeface="Arial" charset="0"/>
                <a:ea typeface="Times New Roman" pitchFamily="18" charset="0"/>
                <a:cs typeface="Arial" charset="0"/>
              </a:rPr>
              <a:t>Cambios </a:t>
            </a:r>
            <a:r>
              <a:rPr lang="es-ES_tradnl" dirty="0">
                <a:solidFill>
                  <a:srgbClr val="007934"/>
                </a:solidFill>
                <a:latin typeface="Arial" charset="0"/>
                <a:ea typeface="Times New Roman" pitchFamily="18" charset="0"/>
                <a:cs typeface="Arial" charset="0"/>
              </a:rPr>
              <a:t>de estado </a:t>
            </a:r>
            <a:r>
              <a:rPr lang="es-ES_tradnl" dirty="0" smtClean="0">
                <a:solidFill>
                  <a:srgbClr val="007934"/>
                </a:solidFill>
                <a:latin typeface="Arial" charset="0"/>
                <a:ea typeface="Times New Roman" pitchFamily="18" charset="0"/>
                <a:cs typeface="Arial" charset="0"/>
              </a:rPr>
              <a:t>(PROPUESTO </a:t>
            </a:r>
            <a:r>
              <a:rPr lang="es-ES_tradnl" dirty="0">
                <a:solidFill>
                  <a:srgbClr val="007934"/>
                </a:solidFill>
                <a:latin typeface="Arial" charset="0"/>
                <a:ea typeface="Times New Roman" pitchFamily="18" charset="0"/>
                <a:cs typeface="Arial" charset="0"/>
              </a:rPr>
              <a:t>A MODIFICAR; PROPUESTO A RETIRAR</a:t>
            </a:r>
            <a:r>
              <a:rPr lang="es-ES_tradnl" dirty="0" smtClean="0">
                <a:solidFill>
                  <a:srgbClr val="007934"/>
                </a:solidFill>
                <a:latin typeface="Arial" charset="0"/>
                <a:ea typeface="Times New Roman" pitchFamily="18" charset="0"/>
                <a:cs typeface="Arial" charset="0"/>
              </a:rPr>
              <a:t>), en diseños donde se contemplen rehabilitación sin destrucción de los elementos existentes.</a:t>
            </a: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1066799"/>
            <a:ext cx="7733209" cy="638175"/>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Reportes en Excel para elementos a EDITAR</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3" name="Imagen 2"/>
          <p:cNvPicPr>
            <a:picLocks noChangeAspect="1"/>
          </p:cNvPicPr>
          <p:nvPr/>
        </p:nvPicPr>
        <p:blipFill>
          <a:blip r:embed="rId3"/>
          <a:stretch>
            <a:fillRect/>
          </a:stretch>
        </p:blipFill>
        <p:spPr>
          <a:xfrm>
            <a:off x="1414462" y="3169227"/>
            <a:ext cx="6391275" cy="2057400"/>
          </a:xfrm>
          <a:prstGeom prst="rect">
            <a:avLst/>
          </a:prstGeom>
        </p:spPr>
      </p:pic>
    </p:spTree>
    <p:extLst>
      <p:ext uri="{BB962C8B-B14F-4D97-AF65-F5344CB8AC3E}">
        <p14:creationId xmlns:p14="http://schemas.microsoft.com/office/powerpoint/2010/main" val="373690692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1066799"/>
            <a:ext cx="7733209" cy="638175"/>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Reportes en Excel para elementos a EDITAR</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9" name="Picture 2"/>
          <p:cNvPicPr>
            <a:picLocks noChangeAspect="1" noChangeArrowheads="1"/>
          </p:cNvPicPr>
          <p:nvPr/>
        </p:nvPicPr>
        <p:blipFill>
          <a:blip r:embed="rId3"/>
          <a:srcRect/>
          <a:stretch>
            <a:fillRect/>
          </a:stretch>
        </p:blipFill>
        <p:spPr>
          <a:xfrm>
            <a:off x="2431473" y="3550491"/>
            <a:ext cx="3939885" cy="2552869"/>
          </a:xfrm>
          <a:prstGeom prst="rect">
            <a:avLst/>
          </a:prstGeom>
          <a:noFill/>
        </p:spPr>
      </p:pic>
      <p:pic>
        <p:nvPicPr>
          <p:cNvPr id="10" name="Imagen 9" descr="Descripción: cid:image038.png@01CFA829.A8E43F90"/>
          <p:cNvPicPr/>
          <p:nvPr/>
        </p:nvPicPr>
        <p:blipFill>
          <a:blip r:embed="rId4" r:link="rId5"/>
          <a:srcRect/>
          <a:stretch>
            <a:fillRect/>
          </a:stretch>
        </p:blipFill>
        <p:spPr bwMode="auto">
          <a:xfrm>
            <a:off x="1777277" y="2280763"/>
            <a:ext cx="5248275" cy="923925"/>
          </a:xfrm>
          <a:prstGeom prst="rect">
            <a:avLst/>
          </a:prstGeom>
          <a:noFill/>
          <a:ln w="9525">
            <a:noFill/>
            <a:miter lim="800000"/>
            <a:headEnd/>
            <a:tailEnd/>
          </a:ln>
        </p:spPr>
      </p:pic>
    </p:spTree>
    <p:extLst>
      <p:ext uri="{BB962C8B-B14F-4D97-AF65-F5344CB8AC3E}">
        <p14:creationId xmlns:p14="http://schemas.microsoft.com/office/powerpoint/2010/main" val="9084940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pic>
        <p:nvPicPr>
          <p:cNvPr id="13" name="Picture 2"/>
          <p:cNvPicPr>
            <a:picLocks noChangeAspect="1" noChangeArrowheads="1"/>
          </p:cNvPicPr>
          <p:nvPr/>
        </p:nvPicPr>
        <p:blipFill>
          <a:blip r:embed="rId3"/>
          <a:srcRect/>
          <a:stretch>
            <a:fillRect/>
          </a:stretch>
        </p:blipFill>
        <p:spPr bwMode="auto">
          <a:xfrm>
            <a:off x="1300163" y="4593724"/>
            <a:ext cx="6405562" cy="1730876"/>
          </a:xfrm>
          <a:prstGeom prst="rect">
            <a:avLst/>
          </a:prstGeom>
          <a:noFill/>
          <a:ln w="9525">
            <a:noFill/>
            <a:miter lim="800000"/>
            <a:headEnd/>
            <a:tailEnd/>
          </a:ln>
        </p:spPr>
      </p:pic>
      <p:pic>
        <p:nvPicPr>
          <p:cNvPr id="14" name="Imagen 4"/>
          <p:cNvPicPr>
            <a:picLocks noChangeAspect="1" noChangeArrowheads="1"/>
          </p:cNvPicPr>
          <p:nvPr/>
        </p:nvPicPr>
        <p:blipFill>
          <a:blip r:embed="rId4"/>
          <a:srcRect/>
          <a:stretch>
            <a:fillRect/>
          </a:stretch>
        </p:blipFill>
        <p:spPr bwMode="auto">
          <a:xfrm>
            <a:off x="2166938" y="2030413"/>
            <a:ext cx="4524569" cy="2455862"/>
          </a:xfrm>
          <a:prstGeom prst="rect">
            <a:avLst/>
          </a:prstGeom>
          <a:noFill/>
          <a:ln w="9525">
            <a:noFill/>
            <a:miter lim="800000"/>
            <a:headEnd/>
            <a:tailEnd/>
          </a:ln>
        </p:spPr>
      </p:pic>
      <p:pic>
        <p:nvPicPr>
          <p:cNvPr id="11" name="Picture 5"/>
          <p:cNvPicPr>
            <a:picLocks noChangeAspect="1" noChangeArrowheads="1"/>
          </p:cNvPicPr>
          <p:nvPr/>
        </p:nvPicPr>
        <p:blipFill>
          <a:blip r:embed="rId5"/>
          <a:srcRect l="18182" t="57233" r="2338" b="25313"/>
          <a:stretch>
            <a:fillRect/>
          </a:stretch>
        </p:blipFill>
        <p:spPr bwMode="auto">
          <a:xfrm>
            <a:off x="762000" y="700088"/>
            <a:ext cx="7715250" cy="1222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1818409"/>
            <a:ext cx="7848600" cy="4457700"/>
          </a:xfrm>
        </p:spPr>
        <p:txBody>
          <a:bodyPr/>
          <a:lstStyle/>
          <a:p>
            <a:pPr algn="l">
              <a:buFont typeface="Arial" panose="020B0604020202020204" pitchFamily="34" charset="0"/>
              <a:buChar char="•"/>
            </a:pPr>
            <a:r>
              <a:rPr lang="es-ES" altLang="es-CO" dirty="0">
                <a:solidFill>
                  <a:srgbClr val="007934"/>
                </a:solidFill>
                <a:latin typeface="Arial" charset="0"/>
                <a:ea typeface="Times New Roman" pitchFamily="18" charset="0"/>
                <a:cs typeface="Arial" charset="0"/>
              </a:rPr>
              <a:t>OT para VALIDA INFORMACIÓN </a:t>
            </a:r>
            <a:r>
              <a:rPr lang="es-ES" altLang="es-CO" dirty="0" smtClean="0">
                <a:solidFill>
                  <a:srgbClr val="007934"/>
                </a:solidFill>
                <a:latin typeface="Arial" charset="0"/>
                <a:ea typeface="Times New Roman" pitchFamily="18" charset="0"/>
                <a:cs typeface="Arial" charset="0"/>
              </a:rPr>
              <a:t>a través del </a:t>
            </a:r>
            <a:r>
              <a:rPr lang="es-ES" altLang="es-CO" dirty="0">
                <a:solidFill>
                  <a:srgbClr val="007934"/>
                </a:solidFill>
                <a:latin typeface="Arial" charset="0"/>
                <a:ea typeface="Times New Roman" pitchFamily="18" charset="0"/>
                <a:cs typeface="Arial" charset="0"/>
              </a:rPr>
              <a:t>aplicativo </a:t>
            </a:r>
            <a:r>
              <a:rPr lang="es-ES" altLang="es-CO" dirty="0" smtClean="0">
                <a:solidFill>
                  <a:srgbClr val="007934"/>
                </a:solidFill>
                <a:latin typeface="Arial" charset="0"/>
                <a:ea typeface="Times New Roman" pitchFamily="18" charset="0"/>
                <a:cs typeface="Arial" charset="0"/>
              </a:rPr>
              <a:t>HIDRO</a:t>
            </a:r>
            <a:br>
              <a:rPr lang="es-ES" altLang="es-CO" dirty="0" smtClean="0">
                <a:solidFill>
                  <a:srgbClr val="007934"/>
                </a:solidFill>
                <a:latin typeface="Arial" charset="0"/>
                <a:ea typeface="Times New Roman" pitchFamily="18" charset="0"/>
                <a:cs typeface="Arial" charset="0"/>
              </a:rPr>
            </a:br>
            <a:r>
              <a:rPr lang="es-CO" altLang="es-CO" dirty="0">
                <a:solidFill>
                  <a:srgbClr val="007934"/>
                </a:solidFill>
                <a:latin typeface="Arial" charset="0"/>
                <a:ea typeface="Times New Roman" pitchFamily="18" charset="0"/>
                <a:cs typeface="Arial" charset="0"/>
              </a:rPr>
              <a:t/>
            </a:r>
            <a:br>
              <a:rPr lang="es-CO" altLang="es-CO" dirty="0">
                <a:solidFill>
                  <a:srgbClr val="007934"/>
                </a:solidFill>
                <a:latin typeface="Arial" charset="0"/>
                <a:ea typeface="Times New Roman" pitchFamily="18" charset="0"/>
                <a:cs typeface="Arial" charset="0"/>
              </a:rPr>
            </a:br>
            <a:r>
              <a:rPr lang="es-ES" altLang="es-CO" dirty="0">
                <a:solidFill>
                  <a:srgbClr val="007934"/>
                </a:solidFill>
                <a:latin typeface="Arial" charset="0"/>
                <a:ea typeface="Times New Roman" pitchFamily="18" charset="0"/>
                <a:cs typeface="Arial" charset="0"/>
              </a:rPr>
              <a:t>El Diseñador ingresada al Modelo Digital de Redes Aguas y verifica que la ubicación y atributos definidos en la simulación y planos sean los correctos.</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1066799"/>
            <a:ext cx="7733209" cy="638175"/>
          </a:xfrm>
          <a:prstGeom prst="rect">
            <a:avLst/>
          </a:prstGeom>
        </p:spPr>
        <p:txBody>
          <a:bodyPr/>
          <a:lstStyle/>
          <a:p>
            <a:pPr algn="ctr"/>
            <a:r>
              <a:rPr lang="es-ES_tradnl" sz="2800" dirty="0" smtClean="0">
                <a:latin typeface="Arial" panose="020B0604020202020204" pitchFamily="34" charset="0"/>
                <a:cs typeface="Arial" panose="020B0604020202020204" pitchFamily="34" charset="0"/>
              </a:rPr>
              <a:t>Validación de la Informacion</a:t>
            </a:r>
            <a:endParaRPr lang="es-CO" sz="2800" dirty="0" smtClean="0">
              <a:effectLst>
                <a:outerShdw blurRad="38100" dist="38100" dir="2700000" algn="tl">
                  <a:srgbClr val="C0C0C0"/>
                </a:outerShdw>
              </a:effectLst>
              <a:latin typeface="Arial" pitchFamily="34" charset="0"/>
              <a:cs typeface="Arial"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3325091"/>
            <a:ext cx="386397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325" y="3858491"/>
            <a:ext cx="39020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41490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1018308"/>
            <a:ext cx="7772400" cy="561109"/>
          </a:xfrm>
          <a:prstGeom prst="rect">
            <a:avLst/>
          </a:prstGeom>
        </p:spPr>
        <p:txBody>
          <a:bodyPr/>
          <a:lstStyle/>
          <a:p>
            <a:pPr lvl="0" algn="ctr"/>
            <a:r>
              <a:rPr lang="es-CO" sz="2800" dirty="0">
                <a:latin typeface="Arial" panose="020B0604020202020204" pitchFamily="34" charset="0"/>
                <a:cs typeface="Arial" panose="020B0604020202020204" pitchFamily="34" charset="0"/>
              </a:rPr>
              <a:t>Estructura del modelo digital aguas</a:t>
            </a:r>
            <a:endParaRPr lang="es-CO" sz="2800" dirty="0">
              <a:effectLst>
                <a:outerShdw blurRad="38100" dist="38100" dir="2700000" algn="tl">
                  <a:srgbClr val="C0C0C0"/>
                </a:outerShdw>
              </a:effectLst>
              <a:latin typeface="Arial"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t="27838"/>
          <a:stretch>
            <a:fillRect/>
          </a:stretch>
        </p:blipFill>
        <p:spPr bwMode="auto">
          <a:xfrm>
            <a:off x="430792" y="2608118"/>
            <a:ext cx="7746854" cy="318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7769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019175" y="1704109"/>
            <a:ext cx="7515225" cy="4686300"/>
          </a:xfrm>
        </p:spPr>
        <p:txBody>
          <a:bodyPr/>
          <a:lstStyle/>
          <a:p>
            <a:pPr lvl="0" algn="l"/>
            <a:r>
              <a:rPr lang="es-CO" dirty="0">
                <a:solidFill>
                  <a:srgbClr val="007934"/>
                </a:solidFill>
                <a:latin typeface="Arial" charset="0"/>
                <a:ea typeface="Times New Roman" pitchFamily="18" charset="0"/>
                <a:cs typeface="Arial" charset="0"/>
              </a:rPr>
              <a:t>La agrupación de los elementos del Modelo de Aguas se hizo atendiendo al </a:t>
            </a:r>
            <a:r>
              <a:rPr lang="es-CO" dirty="0">
                <a:solidFill>
                  <a:srgbClr val="007934"/>
                </a:solidFill>
                <a:latin typeface="Arial" charset="0"/>
                <a:ea typeface="Times New Roman" pitchFamily="18" charset="0"/>
                <a:cs typeface="Arial" charset="0"/>
              </a:rPr>
              <a:t>proceso </a:t>
            </a:r>
            <a:r>
              <a:rPr lang="es-CO" dirty="0">
                <a:solidFill>
                  <a:srgbClr val="007934"/>
                </a:solidFill>
                <a:latin typeface="Arial" charset="0"/>
                <a:ea typeface="Times New Roman" pitchFamily="18" charset="0"/>
                <a:cs typeface="Arial" charset="0"/>
              </a:rPr>
              <a:t>de negocio con el fin de optimizar el manejo de la información. </a:t>
            </a:r>
            <a:r>
              <a:rPr lang="es-CO" dirty="0">
                <a:solidFill>
                  <a:srgbClr val="007934"/>
                </a:solidFill>
                <a:latin typeface="Arial" charset="0"/>
                <a:ea typeface="Times New Roman" pitchFamily="18" charset="0"/>
                <a:cs typeface="Arial" charset="0"/>
              </a:rPr>
              <a:t>El </a:t>
            </a:r>
            <a:r>
              <a:rPr lang="es-CO" dirty="0" smtClean="0">
                <a:solidFill>
                  <a:srgbClr val="007934"/>
                </a:solidFill>
                <a:latin typeface="Arial" charset="0"/>
                <a:ea typeface="Times New Roman" pitchFamily="18" charset="0"/>
                <a:cs typeface="Arial" charset="0"/>
              </a:rPr>
              <a:t>modelo </a:t>
            </a:r>
            <a:r>
              <a:rPr lang="es-CO" dirty="0">
                <a:solidFill>
                  <a:srgbClr val="007934"/>
                </a:solidFill>
                <a:latin typeface="Arial" charset="0"/>
                <a:ea typeface="Times New Roman" pitchFamily="18" charset="0"/>
                <a:cs typeface="Arial" charset="0"/>
              </a:rPr>
              <a:t>contiene información de los elementos de las Redes de Acueducto y Alcantarillado, de los elementos con características genéricas y operativas comunes a ellas y de algunos </a:t>
            </a:r>
            <a:r>
              <a:rPr lang="es-CO" dirty="0">
                <a:solidFill>
                  <a:srgbClr val="007934"/>
                </a:solidFill>
                <a:latin typeface="Arial" charset="0"/>
                <a:ea typeface="Times New Roman" pitchFamily="18" charset="0"/>
                <a:cs typeface="Arial" charset="0"/>
              </a:rPr>
              <a:t>elementos de la </a:t>
            </a:r>
            <a:r>
              <a:rPr lang="es-CO" dirty="0" smtClean="0">
                <a:solidFill>
                  <a:srgbClr val="007934"/>
                </a:solidFill>
                <a:latin typeface="Arial" charset="0"/>
                <a:ea typeface="Times New Roman" pitchFamily="18" charset="0"/>
                <a:cs typeface="Arial" charset="0"/>
              </a:rPr>
              <a:t>cartografía.</a:t>
            </a:r>
            <a:br>
              <a:rPr lang="es-CO" dirty="0" smtClean="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ES" dirty="0">
                <a:solidFill>
                  <a:srgbClr val="007934"/>
                </a:solidFill>
                <a:latin typeface="Arial" charset="0"/>
                <a:ea typeface="Times New Roman" pitchFamily="18" charset="0"/>
                <a:cs typeface="Arial" charset="0"/>
              </a:rPr>
              <a:t/>
            </a:r>
            <a:br>
              <a:rPr lang="es-ES" dirty="0">
                <a:solidFill>
                  <a:srgbClr val="007934"/>
                </a:solidFill>
                <a:latin typeface="Arial" charset="0"/>
                <a:ea typeface="Times New Roman" pitchFamily="18" charset="0"/>
                <a:cs typeface="Arial" charset="0"/>
              </a:rPr>
            </a:br>
            <a:endParaRPr lang="es-CO" dirty="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904009"/>
            <a:ext cx="7772400" cy="602673"/>
          </a:xfrm>
          <a:prstGeom prst="rect">
            <a:avLst/>
          </a:prstGeom>
        </p:spPr>
        <p:txBody>
          <a:bodyPr/>
          <a:lstStyle/>
          <a:p>
            <a:pPr marL="0" lvl="3" algn="ctr"/>
            <a:r>
              <a:rPr lang="es-CO" sz="2800" b="1" dirty="0" smtClean="0">
                <a:solidFill>
                  <a:srgbClr val="007934"/>
                </a:solidFill>
                <a:latin typeface="Arial" panose="020B0604020202020204" pitchFamily="34" charset="0"/>
                <a:cs typeface="Arial" panose="020B0604020202020204" pitchFamily="34" charset="0"/>
              </a:rPr>
              <a:t>Agrupamiento de los elementos de la red</a:t>
            </a:r>
            <a:endParaRPr lang="es-CO" sz="2800" b="1" dirty="0">
              <a:solidFill>
                <a:srgbClr val="007934"/>
              </a:solidFill>
              <a:latin typeface="Arial" panose="020B0604020202020204" pitchFamily="34" charset="0"/>
              <a:cs typeface="Arial" panose="020B0604020202020204" pitchFamily="34" charset="0"/>
            </a:endParaRPr>
          </a:p>
        </p:txBody>
      </p:sp>
      <p:graphicFrame>
        <p:nvGraphicFramePr>
          <p:cNvPr id="12" name="Tabla 11"/>
          <p:cNvGraphicFramePr>
            <a:graphicFrameLocks noGrp="1"/>
          </p:cNvGraphicFramePr>
          <p:nvPr/>
        </p:nvGraphicFramePr>
        <p:xfrm>
          <a:off x="1787929" y="3592093"/>
          <a:ext cx="4861560" cy="2709545"/>
        </p:xfrm>
        <a:graphic>
          <a:graphicData uri="http://schemas.openxmlformats.org/drawingml/2006/table">
            <a:tbl>
              <a:tblPr firstRow="1" firstCol="1" lastRow="1" lastCol="1" bandRow="1" bandCol="1">
                <a:tableStyleId>{5C22544A-7EE6-4342-B048-85BDC9FD1C3A}</a:tableStyleId>
              </a:tblPr>
              <a:tblGrid>
                <a:gridCol w="2430780"/>
                <a:gridCol w="2430780"/>
              </a:tblGrid>
              <a:tr h="189865">
                <a:tc>
                  <a:txBody>
                    <a:bodyPr/>
                    <a:lstStyle/>
                    <a:p>
                      <a:pPr marL="0" marR="0" algn="just">
                        <a:spcBef>
                          <a:spcPts val="0"/>
                        </a:spcBef>
                        <a:spcAft>
                          <a:spcPts val="0"/>
                        </a:spcAft>
                        <a:tabLst>
                          <a:tab pos="0" algn="l"/>
                        </a:tabLst>
                      </a:pPr>
                      <a:r>
                        <a:rPr lang="es-CO" sz="1100" u="none" strike="noStrike">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0" algn="l"/>
                        </a:tabLst>
                      </a:pPr>
                      <a:r>
                        <a:rPr lang="es-CO" sz="1100">
                          <a:effectLst/>
                        </a:rPr>
                        <a:t>GRUPOS</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75260">
                <a:tc rowSpan="5">
                  <a:txBody>
                    <a:bodyPr/>
                    <a:lstStyle/>
                    <a:p>
                      <a:pPr marL="0" marR="0" algn="just">
                        <a:spcBef>
                          <a:spcPts val="0"/>
                        </a:spcBef>
                        <a:spcAft>
                          <a:spcPts val="0"/>
                        </a:spcAft>
                        <a:tabLst>
                          <a:tab pos="0" algn="l"/>
                        </a:tabLst>
                      </a:pPr>
                      <a:r>
                        <a:rPr lang="es-CO" sz="1100">
                          <a:effectLst/>
                        </a:rPr>
                        <a:t> </a:t>
                      </a:r>
                    </a:p>
                    <a:p>
                      <a:pPr marL="0" marR="0" algn="just">
                        <a:spcBef>
                          <a:spcPts val="0"/>
                        </a:spcBef>
                        <a:spcAft>
                          <a:spcPts val="0"/>
                        </a:spcAft>
                        <a:tabLst>
                          <a:tab pos="0" algn="l"/>
                        </a:tabLst>
                      </a:pPr>
                      <a:r>
                        <a:rPr lang="es-CO" sz="1100">
                          <a:effectLst/>
                        </a:rPr>
                        <a:t> </a:t>
                      </a:r>
                    </a:p>
                    <a:p>
                      <a:pPr marL="0" marR="0" algn="ctr">
                        <a:spcBef>
                          <a:spcPts val="0"/>
                        </a:spcBef>
                        <a:spcAft>
                          <a:spcPts val="0"/>
                        </a:spcAft>
                        <a:tabLst>
                          <a:tab pos="0" algn="l"/>
                        </a:tabLst>
                      </a:pPr>
                      <a:r>
                        <a:rPr lang="es-CO" sz="1100">
                          <a:effectLst/>
                        </a:rPr>
                        <a:t>ACUEDUCTO</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0" algn="l"/>
                        </a:tabLst>
                      </a:pPr>
                      <a:r>
                        <a:rPr lang="es-CO" sz="1100">
                          <a:effectLst/>
                        </a:rPr>
                        <a:t>Captación</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Potabilización</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Distribución Primaria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Descarga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02565">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Distribución secundaria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rowSpan="4">
                  <a:txBody>
                    <a:bodyPr/>
                    <a:lstStyle/>
                    <a:p>
                      <a:pPr marL="0" marR="0" algn="ctr">
                        <a:spcBef>
                          <a:spcPts val="0"/>
                        </a:spcBef>
                        <a:spcAft>
                          <a:spcPts val="0"/>
                        </a:spcAft>
                        <a:tabLst>
                          <a:tab pos="0" algn="l"/>
                        </a:tabLst>
                      </a:pPr>
                      <a:r>
                        <a:rPr lang="es-CO" sz="1100">
                          <a:effectLst/>
                        </a:rPr>
                        <a:t> </a:t>
                      </a:r>
                    </a:p>
                    <a:p>
                      <a:pPr marL="0" marR="0" algn="ctr">
                        <a:spcBef>
                          <a:spcPts val="0"/>
                        </a:spcBef>
                        <a:spcAft>
                          <a:spcPts val="0"/>
                        </a:spcAft>
                        <a:tabLst>
                          <a:tab pos="0" algn="l"/>
                        </a:tabLst>
                      </a:pPr>
                      <a:r>
                        <a:rPr lang="es-CO" sz="1100">
                          <a:effectLst/>
                        </a:rPr>
                        <a:t> </a:t>
                      </a:r>
                    </a:p>
                    <a:p>
                      <a:pPr marL="0" marR="0" algn="ctr">
                        <a:spcBef>
                          <a:spcPts val="0"/>
                        </a:spcBef>
                        <a:spcAft>
                          <a:spcPts val="0"/>
                        </a:spcAft>
                        <a:tabLst>
                          <a:tab pos="0" algn="l"/>
                        </a:tabLst>
                      </a:pPr>
                      <a:r>
                        <a:rPr lang="es-CO" sz="1100">
                          <a:effectLst/>
                        </a:rPr>
                        <a:t>ALCANTARILLADO</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0" algn="l"/>
                        </a:tabLst>
                      </a:pPr>
                      <a:r>
                        <a:rPr lang="es-CO" sz="1100">
                          <a:effectLst/>
                        </a:rPr>
                        <a:t>Recolección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Transporte</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Corrientes naturales</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Tratamiento</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rowSpan="4">
                  <a:txBody>
                    <a:bodyPr/>
                    <a:lstStyle/>
                    <a:p>
                      <a:pPr marL="0" marR="0" algn="ctr">
                        <a:spcBef>
                          <a:spcPts val="0"/>
                        </a:spcBef>
                        <a:spcAft>
                          <a:spcPts val="0"/>
                        </a:spcAft>
                        <a:tabLst>
                          <a:tab pos="0" algn="l"/>
                        </a:tabLst>
                      </a:pPr>
                      <a:r>
                        <a:rPr lang="es-CO" sz="1100">
                          <a:effectLst/>
                        </a:rPr>
                        <a:t> </a:t>
                      </a:r>
                    </a:p>
                    <a:p>
                      <a:pPr marL="0" marR="0" algn="ctr">
                        <a:spcBef>
                          <a:spcPts val="0"/>
                        </a:spcBef>
                        <a:spcAft>
                          <a:spcPts val="0"/>
                        </a:spcAft>
                        <a:tabLst>
                          <a:tab pos="0" algn="l"/>
                        </a:tabLst>
                      </a:pPr>
                      <a:r>
                        <a:rPr lang="es-CO" sz="1100">
                          <a:effectLst/>
                        </a:rPr>
                        <a:t> </a:t>
                      </a:r>
                    </a:p>
                    <a:p>
                      <a:pPr marL="0" marR="0" algn="ctr">
                        <a:spcBef>
                          <a:spcPts val="0"/>
                        </a:spcBef>
                        <a:spcAft>
                          <a:spcPts val="0"/>
                        </a:spcAft>
                        <a:tabLst>
                          <a:tab pos="0" algn="l"/>
                        </a:tabLst>
                      </a:pPr>
                      <a:r>
                        <a:rPr lang="es-CO" sz="1100">
                          <a:effectLst/>
                        </a:rPr>
                        <a:t>COMUNES</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0" algn="l"/>
                        </a:tabLst>
                      </a:pPr>
                      <a:r>
                        <a:rPr lang="es-CO" sz="1100">
                          <a:effectLst/>
                        </a:rPr>
                        <a:t>Redes Terceros</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Acometidas</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Soporte Especial</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87325">
                <a:tc vMerge="1">
                  <a:txBody>
                    <a:bodyPr/>
                    <a:lstStyle/>
                    <a:p>
                      <a:endParaRPr lang="es-CO"/>
                    </a:p>
                  </a:txBody>
                  <a:tcPr/>
                </a:tc>
                <a:tc>
                  <a:txBody>
                    <a:bodyPr/>
                    <a:lstStyle/>
                    <a:p>
                      <a:pPr marL="0" marR="0" algn="just">
                        <a:spcBef>
                          <a:spcPts val="0"/>
                        </a:spcBef>
                        <a:spcAft>
                          <a:spcPts val="0"/>
                        </a:spcAft>
                        <a:tabLst>
                          <a:tab pos="0" algn="l"/>
                        </a:tabLst>
                      </a:pPr>
                      <a:r>
                        <a:rPr lang="es-CO" sz="1100">
                          <a:effectLst/>
                        </a:rPr>
                        <a:t>Operación y Mantenimiento</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78130">
                <a:tc>
                  <a:txBody>
                    <a:bodyPr/>
                    <a:lstStyle/>
                    <a:p>
                      <a:pPr marL="0" marR="0" algn="ctr">
                        <a:spcBef>
                          <a:spcPts val="0"/>
                        </a:spcBef>
                        <a:spcAft>
                          <a:spcPts val="0"/>
                        </a:spcAft>
                        <a:tabLst>
                          <a:tab pos="0" algn="l"/>
                        </a:tabLst>
                      </a:pPr>
                      <a:r>
                        <a:rPr lang="es-CO" sz="1100">
                          <a:effectLst/>
                        </a:rPr>
                        <a:t>CARTOGRAFÍA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0" algn="l"/>
                        </a:tabLst>
                      </a:pPr>
                      <a:r>
                        <a:rPr lang="es-CO" sz="1100" dirty="0">
                          <a:effectLst/>
                        </a:rPr>
                        <a:t>No hay grupos definidos</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323660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12" name="Rectangle 7"/>
          <p:cNvSpPr>
            <a:spLocks noGrp="1" noChangeArrowheads="1"/>
          </p:cNvSpPr>
          <p:nvPr>
            <p:ph type="title"/>
          </p:nvPr>
        </p:nvSpPr>
        <p:spPr bwMode="auto">
          <a:xfrm>
            <a:off x="830497" y="833029"/>
            <a:ext cx="748145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0" algn="l"/>
              </a:tabLst>
            </a:pPr>
            <a:r>
              <a:rPr lang="es-CO" altLang="es-CO" b="1" dirty="0" bmk="acueducto">
                <a:solidFill>
                  <a:srgbClr val="007934"/>
                </a:solidFill>
                <a:latin typeface="Arial" charset="0"/>
                <a:ea typeface="Times New Roman" pitchFamily="18" charset="0"/>
                <a:cs typeface="Arial" charset="0"/>
              </a:rPr>
              <a:t>Grupos de Acueducto </a:t>
            </a:r>
            <a:r>
              <a:rPr lang="es-CO" altLang="es-CO" b="1" dirty="0" smtClean="0" bmk="acueducto">
                <a:solidFill>
                  <a:srgbClr val="007934"/>
                </a:solidFill>
                <a:latin typeface="Arial" charset="0"/>
                <a:ea typeface="Times New Roman" pitchFamily="18" charset="0"/>
                <a:cs typeface="Arial" charset="0"/>
              </a:rPr>
              <a:t/>
            </a:r>
            <a:br>
              <a:rPr lang="es-CO" altLang="es-CO" b="1" dirty="0" smtClean="0" bmk="acueducto">
                <a:solidFill>
                  <a:srgbClr val="007934"/>
                </a:solidFill>
                <a:latin typeface="Arial" charset="0"/>
                <a:ea typeface="Times New Roman" pitchFamily="18" charset="0"/>
                <a:cs typeface="Arial" charset="0"/>
              </a:rPr>
            </a:br>
            <a:endParaRPr lang="es-CO" altLang="es-CO" b="1" dirty="0">
              <a:solidFill>
                <a:srgbClr val="007934"/>
              </a:solidFill>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0" algn="l"/>
              </a:tabLst>
            </a:pPr>
            <a:r>
              <a:rPr lang="es-CO" altLang="es-CO" dirty="0">
                <a:solidFill>
                  <a:srgbClr val="007934"/>
                </a:solidFill>
                <a:latin typeface="Arial" charset="0"/>
                <a:ea typeface="Times New Roman" pitchFamily="18" charset="0"/>
                <a:cs typeface="Arial" charset="0"/>
              </a:rPr>
              <a:t>Captación</a:t>
            </a: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lang="es-CO" altLang="es-CO" dirty="0">
                <a:solidFill>
                  <a:srgbClr val="007934"/>
                </a:solidFill>
                <a:latin typeface="Arial" charset="0"/>
                <a:ea typeface="Times New Roman" pitchFamily="18" charset="0"/>
                <a:cs typeface="Arial" charset="0"/>
              </a:rPr>
              <a:t>Comprende los elementos de la Red de Acueducto que apoyan la toma del recurso agua. Va desde la captación o desde el embalse hasta antes de la planta de potabilización.</a:t>
            </a:r>
          </a:p>
          <a:p>
            <a:pPr marL="0" marR="0" lvl="0" indent="0" algn="just" defTabSz="914400" rtl="0" eaLnBrk="0" fontAlgn="base" latinLnBrk="0" hangingPunct="0">
              <a:lnSpc>
                <a:spcPct val="100000"/>
              </a:lnSpc>
              <a:spcBef>
                <a:spcPct val="0"/>
              </a:spcBef>
              <a:spcAft>
                <a:spcPct val="0"/>
              </a:spcAft>
              <a:buClrTx/>
              <a:buSzTx/>
              <a:buFontTx/>
              <a:buChar char="•"/>
              <a:tabLst>
                <a:tab pos="0" algn="l"/>
              </a:tabLst>
            </a:pPr>
            <a:r>
              <a:rPr lang="es-CO" altLang="es-CO" dirty="0">
                <a:solidFill>
                  <a:srgbClr val="007934"/>
                </a:solidFill>
                <a:latin typeface="Arial" charset="0"/>
                <a:ea typeface="Times New Roman" pitchFamily="18" charset="0"/>
                <a:cs typeface="Arial" charset="0"/>
              </a:rPr>
              <a:t>Potabilización</a:t>
            </a: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lang="es-CO" altLang="es-CO" dirty="0">
                <a:solidFill>
                  <a:srgbClr val="007934"/>
                </a:solidFill>
                <a:latin typeface="Arial" charset="0"/>
                <a:ea typeface="Times New Roman" pitchFamily="18" charset="0"/>
                <a:cs typeface="Arial" charset="0"/>
              </a:rPr>
              <a:t>Comprende el elemento planta de potabilización.</a:t>
            </a:r>
          </a:p>
          <a:p>
            <a:pPr marL="0" marR="0" lvl="0" indent="0" algn="just" defTabSz="914400" rtl="0" eaLnBrk="0" fontAlgn="base" latinLnBrk="0" hangingPunct="0">
              <a:lnSpc>
                <a:spcPct val="100000"/>
              </a:lnSpc>
              <a:spcBef>
                <a:spcPct val="0"/>
              </a:spcBef>
              <a:spcAft>
                <a:spcPct val="0"/>
              </a:spcAft>
              <a:buClrTx/>
              <a:buSzTx/>
              <a:buFontTx/>
              <a:buChar char="•"/>
              <a:tabLst>
                <a:tab pos="0" algn="l"/>
              </a:tabLst>
            </a:pPr>
            <a:r>
              <a:rPr lang="es-CO" altLang="es-CO" dirty="0">
                <a:solidFill>
                  <a:srgbClr val="007934"/>
                </a:solidFill>
                <a:latin typeface="Arial" charset="0"/>
                <a:ea typeface="Times New Roman" pitchFamily="18" charset="0"/>
                <a:cs typeface="Arial" charset="0"/>
              </a:rPr>
              <a:t>Distribución Primaria</a:t>
            </a: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lang="es-CO" altLang="es-CO" dirty="0">
                <a:solidFill>
                  <a:srgbClr val="007934"/>
                </a:solidFill>
                <a:latin typeface="Arial" charset="0"/>
                <a:ea typeface="Times New Roman" pitchFamily="18" charset="0"/>
                <a:cs typeface="Arial" charset="0"/>
              </a:rPr>
              <a:t>Comprende todos los elementos de la Red de Acueducto que apoyan el sistema de distribución primario, regularmente conocido como "Conducciones". En este grupo se encuentran los elementos que transportan el agua hasta llegar el Tanque de distribución.</a:t>
            </a:r>
          </a:p>
          <a:p>
            <a:pPr marL="0" marR="0" lvl="0" indent="0" algn="just" defTabSz="914400" rtl="0" eaLnBrk="0" fontAlgn="base" latinLnBrk="0" hangingPunct="0">
              <a:lnSpc>
                <a:spcPct val="100000"/>
              </a:lnSpc>
              <a:spcBef>
                <a:spcPct val="0"/>
              </a:spcBef>
              <a:spcAft>
                <a:spcPct val="0"/>
              </a:spcAft>
              <a:buClrTx/>
              <a:buSzTx/>
              <a:buFontTx/>
              <a:buChar char="•"/>
              <a:tabLst>
                <a:tab pos="0" algn="l"/>
              </a:tabLst>
            </a:pPr>
            <a:r>
              <a:rPr lang="es-CO" altLang="es-CO" dirty="0">
                <a:solidFill>
                  <a:srgbClr val="007934"/>
                </a:solidFill>
                <a:latin typeface="Arial" charset="0"/>
                <a:ea typeface="Times New Roman" pitchFamily="18" charset="0"/>
                <a:cs typeface="Arial" charset="0"/>
              </a:rPr>
              <a:t>Descarga</a:t>
            </a: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lang="es-CO" altLang="es-CO" dirty="0">
                <a:solidFill>
                  <a:srgbClr val="007934"/>
                </a:solidFill>
                <a:latin typeface="Arial" charset="0"/>
                <a:ea typeface="Times New Roman" pitchFamily="18" charset="0"/>
                <a:cs typeface="Arial" charset="0"/>
              </a:rPr>
              <a:t>Comprende los elementos que transportan las descargas o reboses desde la red de distribución primaria hasta el sistema de alcantarillado.</a:t>
            </a:r>
          </a:p>
          <a:p>
            <a:pPr marL="0" marR="0" lvl="0" indent="0" algn="just" defTabSz="914400" rtl="0" eaLnBrk="0" fontAlgn="base" latinLnBrk="0" hangingPunct="0">
              <a:lnSpc>
                <a:spcPct val="100000"/>
              </a:lnSpc>
              <a:spcBef>
                <a:spcPct val="0"/>
              </a:spcBef>
              <a:spcAft>
                <a:spcPct val="0"/>
              </a:spcAft>
              <a:buClrTx/>
              <a:buSzTx/>
              <a:buFontTx/>
              <a:buChar char="•"/>
              <a:tabLst>
                <a:tab pos="0" algn="l"/>
              </a:tabLst>
            </a:pPr>
            <a:r>
              <a:rPr lang="es-CO" altLang="es-CO" dirty="0">
                <a:solidFill>
                  <a:srgbClr val="007934"/>
                </a:solidFill>
                <a:latin typeface="Arial" charset="0"/>
                <a:ea typeface="Times New Roman" pitchFamily="18" charset="0"/>
                <a:cs typeface="Arial" charset="0"/>
              </a:rPr>
              <a:t>Distribución Secundaria</a:t>
            </a: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lang="es-CO" altLang="es-CO" dirty="0">
                <a:solidFill>
                  <a:srgbClr val="007934"/>
                </a:solidFill>
                <a:latin typeface="Arial" charset="0"/>
                <a:ea typeface="Times New Roman" pitchFamily="18" charset="0"/>
                <a:cs typeface="Arial" charset="0"/>
              </a:rPr>
              <a:t>Comprende los elementos que apoyan el sistema de distribución hasta antes de llegar a las acometidas. En este grupo se incluyen los elementos que pertenecen a un circuito de acueducto.</a:t>
            </a:r>
          </a:p>
        </p:txBody>
      </p:sp>
    </p:spTree>
    <p:extLst>
      <p:ext uri="{BB962C8B-B14F-4D97-AF65-F5344CB8AC3E}">
        <p14:creationId xmlns:p14="http://schemas.microsoft.com/office/powerpoint/2010/main" val="35147545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12" name="Rectangle 7"/>
          <p:cNvSpPr>
            <a:spLocks noGrp="1" noChangeArrowheads="1"/>
          </p:cNvSpPr>
          <p:nvPr>
            <p:ph type="title"/>
          </p:nvPr>
        </p:nvSpPr>
        <p:spPr bwMode="auto">
          <a:xfrm>
            <a:off x="830497" y="1110028"/>
            <a:ext cx="733675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algn="l"/>
            <a:r>
              <a:rPr lang="es-CO" b="1" dirty="0">
                <a:solidFill>
                  <a:srgbClr val="007934"/>
                </a:solidFill>
                <a:latin typeface="Arial" charset="0"/>
                <a:ea typeface="Times New Roman" pitchFamily="18" charset="0"/>
                <a:cs typeface="Arial" charset="0"/>
              </a:rPr>
              <a:t>Grupos de Alcantarillado</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Recolección</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Comprende los elementos que realizan la colección de aguas lluvias, residuales y combinadas, en la red secundaria de alcantarillado.</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Transporte</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Corresponde al sistema de redes de aguas residuales de colectores e interceptores.</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Corrientes Naturales</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Comprende el elemento hidrográfico “Corriente”.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Tratamiento</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Comprende los elementos planta de tratamiento y tubería de alcantarillado.</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endParaRPr lang="es-CO" dirty="0">
              <a:solidFill>
                <a:srgbClr val="007934"/>
              </a:solidFill>
              <a:latin typeface="Arial" charset="0"/>
              <a:ea typeface="Times New Roman" pitchFamily="18" charset="0"/>
              <a:cs typeface="Arial" charset="0"/>
            </a:endParaRPr>
          </a:p>
        </p:txBody>
      </p:sp>
    </p:spTree>
    <p:extLst>
      <p:ext uri="{BB962C8B-B14F-4D97-AF65-F5344CB8AC3E}">
        <p14:creationId xmlns:p14="http://schemas.microsoft.com/office/powerpoint/2010/main" val="28999768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12" name="Rectangle 7"/>
          <p:cNvSpPr>
            <a:spLocks noGrp="1" noChangeArrowheads="1"/>
          </p:cNvSpPr>
          <p:nvPr>
            <p:ph type="title"/>
          </p:nvPr>
        </p:nvSpPr>
        <p:spPr bwMode="auto">
          <a:xfrm>
            <a:off x="830497" y="1110026"/>
            <a:ext cx="766926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algn="l"/>
            <a:r>
              <a:rPr lang="es-CO" b="1" dirty="0" smtClean="0">
                <a:solidFill>
                  <a:srgbClr val="007934"/>
                </a:solidFill>
                <a:latin typeface="Arial" charset="0"/>
                <a:ea typeface="Times New Roman" pitchFamily="18" charset="0"/>
                <a:cs typeface="Arial" charset="0"/>
              </a:rPr>
              <a:t>Grupos De Elementos Comunes</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x-none" dirty="0">
                <a:solidFill>
                  <a:srgbClr val="007934"/>
                </a:solidFill>
                <a:latin typeface="Arial" charset="0"/>
                <a:ea typeface="Times New Roman" pitchFamily="18" charset="0"/>
                <a:cs typeface="Arial" charset="0"/>
              </a:rPr>
              <a:t> </a:t>
            </a:r>
            <a:r>
              <a:rPr lang="es-CO" dirty="0">
                <a:solidFill>
                  <a:srgbClr val="007934"/>
                </a:solidFill>
                <a:latin typeface="Arial" charset="0"/>
                <a:ea typeface="Times New Roman" pitchFamily="18" charset="0"/>
                <a:cs typeface="Arial" charset="0"/>
              </a:rPr>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Redes Terceros</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Comprende elementos de Redes de Acueducto y Alcantarillado que no son propiedad de Empresas Públicas de Medellín.</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Acometidas</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Comprende los elementos de red desde la distribución secundaria hasta la conexión al cliente.</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Soporte Especial</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Elementos especiales para el modelado de la red, localización de elementos y definiciones visuales.</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 </a:t>
            </a:r>
            <a:r>
              <a:rPr lang="es-CO" dirty="0" smtClean="0">
                <a:solidFill>
                  <a:srgbClr val="007934"/>
                </a:solidFill>
                <a:latin typeface="Arial" charset="0"/>
                <a:ea typeface="Times New Roman" pitchFamily="18" charset="0"/>
                <a:cs typeface="Arial" charset="0"/>
              </a:rPr>
              <a:t>Operación </a:t>
            </a:r>
            <a:r>
              <a:rPr lang="es-CO" dirty="0">
                <a:solidFill>
                  <a:srgbClr val="007934"/>
                </a:solidFill>
                <a:latin typeface="Arial" charset="0"/>
                <a:ea typeface="Times New Roman" pitchFamily="18" charset="0"/>
                <a:cs typeface="Arial" charset="0"/>
              </a:rPr>
              <a:t>y Mantenimiento</a:t>
            </a:r>
            <a:br>
              <a:rPr lang="es-CO" dirty="0">
                <a:solidFill>
                  <a:srgbClr val="007934"/>
                </a:solidFill>
                <a:latin typeface="Arial" charset="0"/>
                <a:ea typeface="Times New Roman" pitchFamily="18" charset="0"/>
                <a:cs typeface="Arial" charset="0"/>
              </a:rPr>
            </a:br>
            <a:r>
              <a:rPr lang="es-CO" dirty="0">
                <a:solidFill>
                  <a:srgbClr val="007934"/>
                </a:solidFill>
                <a:latin typeface="Arial" charset="0"/>
                <a:ea typeface="Times New Roman" pitchFamily="18" charset="0"/>
                <a:cs typeface="Arial" charset="0"/>
              </a:rPr>
              <a:t>Comprende elementos necesarios para de operación y mantenimiento como: elementos para la inspección de redes, control y monitoreo, y otros para soportar la integridad del sistema, riesgos, etc.</a:t>
            </a:r>
          </a:p>
        </p:txBody>
      </p:sp>
    </p:spTree>
    <p:extLst>
      <p:ext uri="{BB962C8B-B14F-4D97-AF65-F5344CB8AC3E}">
        <p14:creationId xmlns:p14="http://schemas.microsoft.com/office/powerpoint/2010/main" val="33996939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850348"/>
            <a:ext cx="7772400" cy="593547"/>
          </a:xfrm>
          <a:prstGeom prst="rect">
            <a:avLst/>
          </a:prstGeom>
        </p:spPr>
        <p:txBody>
          <a:bodyPr/>
          <a:lstStyle/>
          <a:p>
            <a:pPr algn="ctr"/>
            <a:r>
              <a:rPr lang="es-CO" sz="2800" dirty="0" smtClean="0">
                <a:latin typeface="Arial" panose="020B0604020202020204" pitchFamily="34" charset="0"/>
                <a:cs typeface="Arial" panose="020B0604020202020204" pitchFamily="34" charset="0"/>
              </a:rPr>
              <a:t>Estados y transiciones de los elementos</a:t>
            </a:r>
            <a:endParaRPr lang="es-CO" sz="2800" dirty="0">
              <a:latin typeface="Arial" panose="020B0604020202020204" pitchFamily="34" charset="0"/>
              <a:cs typeface="Arial" panose="020B0604020202020204" pitchFamily="34" charset="0"/>
            </a:endParaRPr>
          </a:p>
        </p:txBody>
      </p:sp>
      <p:sp>
        <p:nvSpPr>
          <p:cNvPr id="2" name="Rectangle 24"/>
          <p:cNvSpPr>
            <a:spLocks noChangeArrowheads="1"/>
          </p:cNvSpPr>
          <p:nvPr/>
        </p:nvSpPr>
        <p:spPr bwMode="auto">
          <a:xfrm>
            <a:off x="2116281" y="17214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pSp>
        <p:nvGrpSpPr>
          <p:cNvPr id="3" name="Group 1"/>
          <p:cNvGrpSpPr>
            <a:grpSpLocks noChangeAspect="1"/>
          </p:cNvGrpSpPr>
          <p:nvPr/>
        </p:nvGrpSpPr>
        <p:grpSpPr bwMode="auto">
          <a:xfrm>
            <a:off x="2116281" y="1721427"/>
            <a:ext cx="5043488" cy="4730750"/>
            <a:chOff x="1910" y="6151"/>
            <a:chExt cx="7942" cy="7449"/>
          </a:xfrm>
        </p:grpSpPr>
        <p:sp>
          <p:nvSpPr>
            <p:cNvPr id="4" name="AutoShape 23"/>
            <p:cNvSpPr>
              <a:spLocks noChangeAspect="1" noChangeArrowheads="1" noTextEdit="1"/>
            </p:cNvSpPr>
            <p:nvPr/>
          </p:nvSpPr>
          <p:spPr bwMode="auto">
            <a:xfrm>
              <a:off x="1910" y="6151"/>
              <a:ext cx="7942" cy="74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22"/>
            <p:cNvSpPr>
              <a:spLocks noChangeShapeType="1"/>
            </p:cNvSpPr>
            <p:nvPr/>
          </p:nvSpPr>
          <p:spPr bwMode="auto">
            <a:xfrm>
              <a:off x="6008" y="6722"/>
              <a:ext cx="1" cy="689"/>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21"/>
            <p:cNvSpPr>
              <a:spLocks noChangeShapeType="1"/>
            </p:cNvSpPr>
            <p:nvPr/>
          </p:nvSpPr>
          <p:spPr bwMode="auto">
            <a:xfrm flipH="1">
              <a:off x="6014" y="7697"/>
              <a:ext cx="1032" cy="1154"/>
            </a:xfrm>
            <a:prstGeom prst="bentConnector4">
              <a:avLst>
                <a:gd name="adj1" fmla="val -34884"/>
                <a:gd name="adj2" fmla="val 62306"/>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 name="AutoShape 20"/>
            <p:cNvSpPr>
              <a:spLocks noChangeShapeType="1"/>
            </p:cNvSpPr>
            <p:nvPr/>
          </p:nvSpPr>
          <p:spPr bwMode="auto">
            <a:xfrm>
              <a:off x="6014" y="9422"/>
              <a:ext cx="1" cy="50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19"/>
            <p:cNvSpPr>
              <a:spLocks noChangeShapeType="1"/>
            </p:cNvSpPr>
            <p:nvPr/>
          </p:nvSpPr>
          <p:spPr bwMode="auto">
            <a:xfrm>
              <a:off x="7200" y="13175"/>
              <a:ext cx="437"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AutoShape 18"/>
            <p:cNvSpPr>
              <a:spLocks noChangeShapeType="1"/>
            </p:cNvSpPr>
            <p:nvPr/>
          </p:nvSpPr>
          <p:spPr bwMode="auto">
            <a:xfrm rot="10800000" flipV="1">
              <a:off x="2990" y="10210"/>
              <a:ext cx="1764" cy="2490"/>
            </a:xfrm>
            <a:prstGeom prst="bentConnector2">
              <a:avLst/>
            </a:prstGeom>
            <a:noFill/>
            <a:ln w="9525">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 name="AutoShape 17"/>
            <p:cNvSpPr>
              <a:spLocks noChangeShapeType="1"/>
            </p:cNvSpPr>
            <p:nvPr/>
          </p:nvSpPr>
          <p:spPr bwMode="auto">
            <a:xfrm>
              <a:off x="7274" y="10210"/>
              <a:ext cx="1498" cy="2490"/>
            </a:xfrm>
            <a:prstGeom prst="bentConnector2">
              <a:avLst/>
            </a:prstGeom>
            <a:noFill/>
            <a:ln w="9525">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3" name="Freeform 16"/>
            <p:cNvSpPr>
              <a:spLocks/>
            </p:cNvSpPr>
            <p:nvPr/>
          </p:nvSpPr>
          <p:spPr bwMode="auto">
            <a:xfrm>
              <a:off x="2817" y="7678"/>
              <a:ext cx="34" cy="4082"/>
            </a:xfrm>
            <a:custGeom>
              <a:avLst/>
              <a:gdLst>
                <a:gd name="T0" fmla="*/ 0 w 34"/>
                <a:gd name="T1" fmla="*/ 3865 h 3865"/>
                <a:gd name="T2" fmla="*/ 34 w 34"/>
                <a:gd name="T3" fmla="*/ 0 h 3865"/>
              </a:gdLst>
              <a:ahLst/>
              <a:cxnLst>
                <a:cxn ang="0">
                  <a:pos x="T0" y="T1"/>
                </a:cxn>
                <a:cxn ang="0">
                  <a:pos x="T2" y="T3"/>
                </a:cxn>
              </a:cxnLst>
              <a:rect l="0" t="0" r="r" b="b"/>
              <a:pathLst>
                <a:path w="34" h="3865">
                  <a:moveTo>
                    <a:pt x="0" y="3865"/>
                  </a:moveTo>
                  <a:lnTo>
                    <a:pt x="34" y="0"/>
                  </a:lnTo>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4" name="Line 15"/>
            <p:cNvSpPr>
              <a:spLocks noChangeShapeType="1"/>
            </p:cNvSpPr>
            <p:nvPr/>
          </p:nvSpPr>
          <p:spPr bwMode="auto">
            <a:xfrm>
              <a:off x="2843" y="7677"/>
              <a:ext cx="200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5" name="Line 14"/>
            <p:cNvSpPr>
              <a:spLocks noChangeShapeType="1"/>
            </p:cNvSpPr>
            <p:nvPr/>
          </p:nvSpPr>
          <p:spPr bwMode="auto">
            <a:xfrm>
              <a:off x="2853" y="9151"/>
              <a:ext cx="1757" cy="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Line 13"/>
            <p:cNvSpPr>
              <a:spLocks noChangeShapeType="1"/>
            </p:cNvSpPr>
            <p:nvPr/>
          </p:nvSpPr>
          <p:spPr bwMode="auto">
            <a:xfrm>
              <a:off x="6022" y="10495"/>
              <a:ext cx="1" cy="220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7" name="AutoShape 12"/>
            <p:cNvSpPr>
              <a:spLocks noChangeArrowheads="1"/>
            </p:cNvSpPr>
            <p:nvPr/>
          </p:nvSpPr>
          <p:spPr bwMode="auto">
            <a:xfrm>
              <a:off x="4970" y="6151"/>
              <a:ext cx="2076" cy="571"/>
            </a:xfrm>
            <a:prstGeom prst="flowChartTerminator">
              <a:avLst/>
            </a:prstGeom>
            <a:gradFill rotWithShape="1">
              <a:gsLst>
                <a:gs pos="0">
                  <a:srgbClr val="FFFFFF">
                    <a:alpha val="60001"/>
                  </a:srgbClr>
                </a:gs>
                <a:gs pos="100000">
                  <a:srgbClr val="99CCFF">
                    <a:alpha val="71001"/>
                  </a:srgbClr>
                </a:gs>
              </a:gsLst>
              <a:path path="shape">
                <a:fillToRect l="50000" t="50000" r="50000" b="50000"/>
              </a:path>
            </a:gradFill>
            <a:ln w="3175">
              <a:solidFill>
                <a:srgbClr val="9494DC"/>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PLANEACIÓN</a:t>
              </a:r>
              <a:endParaRPr kumimoji="0" lang="es-CO" altLang="es-CO"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18" name="AutoShape 11"/>
            <p:cNvSpPr>
              <a:spLocks noChangeArrowheads="1"/>
            </p:cNvSpPr>
            <p:nvPr/>
          </p:nvSpPr>
          <p:spPr bwMode="auto">
            <a:xfrm>
              <a:off x="4970" y="7411"/>
              <a:ext cx="2076" cy="571"/>
            </a:xfrm>
            <a:prstGeom prst="flowChartTerminator">
              <a:avLst/>
            </a:prstGeom>
            <a:gradFill rotWithShape="1">
              <a:gsLst>
                <a:gs pos="0">
                  <a:srgbClr val="FFFFFF">
                    <a:alpha val="60001"/>
                  </a:srgbClr>
                </a:gs>
                <a:gs pos="100000">
                  <a:srgbClr val="99CCFF">
                    <a:alpha val="71001"/>
                  </a:srgbClr>
                </a:gs>
              </a:gsLst>
              <a:path path="shape">
                <a:fillToRect l="50000" t="50000" r="50000" b="50000"/>
              </a:path>
            </a:gradFill>
            <a:ln w="3175">
              <a:solidFill>
                <a:srgbClr val="9494D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DISEÑO</a:t>
              </a:r>
              <a:endParaRPr kumimoji="0" lang="es-CO" altLang="es-CO"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19" name="AutoShape 10"/>
            <p:cNvSpPr>
              <a:spLocks noChangeArrowheads="1"/>
            </p:cNvSpPr>
            <p:nvPr/>
          </p:nvSpPr>
          <p:spPr bwMode="auto">
            <a:xfrm>
              <a:off x="4754" y="8851"/>
              <a:ext cx="2520" cy="571"/>
            </a:xfrm>
            <a:prstGeom prst="flowChartTerminator">
              <a:avLst/>
            </a:prstGeom>
            <a:gradFill rotWithShape="1">
              <a:gsLst>
                <a:gs pos="0">
                  <a:srgbClr val="FFFFFF">
                    <a:alpha val="60001"/>
                  </a:srgbClr>
                </a:gs>
                <a:gs pos="100000">
                  <a:srgbClr val="99CCFF">
                    <a:alpha val="71001"/>
                  </a:srgbClr>
                </a:gs>
              </a:gsLst>
              <a:path path="shape">
                <a:fillToRect l="50000" t="50000" r="50000" b="50000"/>
              </a:path>
            </a:gradFill>
            <a:ln w="3175">
              <a:solidFill>
                <a:srgbClr val="9494D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CONSTRUCCIÓN</a:t>
              </a:r>
              <a:endParaRPr kumimoji="0" lang="es-CO" altLang="es-CO"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20" name="AutoShape 9"/>
            <p:cNvSpPr>
              <a:spLocks noChangeArrowheads="1"/>
            </p:cNvSpPr>
            <p:nvPr/>
          </p:nvSpPr>
          <p:spPr bwMode="auto">
            <a:xfrm>
              <a:off x="4754" y="9924"/>
              <a:ext cx="2520" cy="571"/>
            </a:xfrm>
            <a:prstGeom prst="flowChartTerminator">
              <a:avLst/>
            </a:prstGeom>
            <a:gradFill rotWithShape="1">
              <a:gsLst>
                <a:gs pos="0">
                  <a:srgbClr val="FFFFFF">
                    <a:alpha val="60001"/>
                  </a:srgbClr>
                </a:gs>
                <a:gs pos="100000">
                  <a:srgbClr val="99CCFF">
                    <a:alpha val="71001"/>
                  </a:srgbClr>
                </a:gs>
              </a:gsLst>
              <a:path path="shape">
                <a:fillToRect l="50000" t="50000" r="50000" b="50000"/>
              </a:path>
            </a:gradFill>
            <a:ln w="3175">
              <a:solidFill>
                <a:srgbClr val="9494D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OPERACIÓN</a:t>
              </a:r>
              <a:endParaRPr kumimoji="0" lang="es-CO" altLang="es-CO"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21" name="AutoShape 8"/>
            <p:cNvSpPr>
              <a:spLocks noChangeArrowheads="1"/>
            </p:cNvSpPr>
            <p:nvPr/>
          </p:nvSpPr>
          <p:spPr bwMode="auto">
            <a:xfrm>
              <a:off x="1910" y="12700"/>
              <a:ext cx="2160" cy="900"/>
            </a:xfrm>
            <a:prstGeom prst="flowChartTerminator">
              <a:avLst/>
            </a:prstGeom>
            <a:gradFill rotWithShape="1">
              <a:gsLst>
                <a:gs pos="0">
                  <a:srgbClr val="FFFFFF">
                    <a:alpha val="60001"/>
                  </a:srgbClr>
                </a:gs>
                <a:gs pos="100000">
                  <a:srgbClr val="99CCFF">
                    <a:alpha val="71001"/>
                  </a:srgbClr>
                </a:gs>
              </a:gsLst>
              <a:path path="shape">
                <a:fillToRect l="50000" t="50000" r="50000" b="50000"/>
              </a:path>
            </a:gradFill>
            <a:ln w="3175">
              <a:solidFill>
                <a:srgbClr val="9494D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PROPUESTO</a:t>
              </a:r>
              <a:endParaRPr kumimoji="0" lang="es-CO" altLang="es-CO" sz="7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MODIFICAR</a:t>
              </a:r>
              <a:endParaRPr kumimoji="0" lang="es-CO" altLang="es-CO"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22" name="AutoShape 7"/>
            <p:cNvSpPr>
              <a:spLocks noChangeArrowheads="1"/>
            </p:cNvSpPr>
            <p:nvPr/>
          </p:nvSpPr>
          <p:spPr bwMode="auto">
            <a:xfrm>
              <a:off x="4922" y="12700"/>
              <a:ext cx="2160" cy="900"/>
            </a:xfrm>
            <a:prstGeom prst="flowChartTerminator">
              <a:avLst/>
            </a:prstGeom>
            <a:gradFill rotWithShape="1">
              <a:gsLst>
                <a:gs pos="0">
                  <a:srgbClr val="FFFFFF">
                    <a:alpha val="60001"/>
                  </a:srgbClr>
                </a:gs>
                <a:gs pos="100000">
                  <a:srgbClr val="99CCFF">
                    <a:alpha val="71001"/>
                  </a:srgbClr>
                </a:gs>
              </a:gsLst>
              <a:path path="shape">
                <a:fillToRect l="50000" t="50000" r="50000" b="50000"/>
              </a:path>
            </a:gradFill>
            <a:ln w="3175">
              <a:solidFill>
                <a:srgbClr val="9494D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PROPUESTO</a:t>
              </a:r>
              <a:endParaRPr kumimoji="0" lang="es-CO" altLang="es-CO" sz="7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RETIRAR</a:t>
              </a:r>
              <a:endParaRPr kumimoji="0" lang="es-CO" altLang="es-CO"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23" name="AutoShape 6"/>
            <p:cNvSpPr>
              <a:spLocks noChangeArrowheads="1"/>
            </p:cNvSpPr>
            <p:nvPr/>
          </p:nvSpPr>
          <p:spPr bwMode="auto">
            <a:xfrm>
              <a:off x="7692" y="12700"/>
              <a:ext cx="2160" cy="900"/>
            </a:xfrm>
            <a:prstGeom prst="flowChartTerminator">
              <a:avLst/>
            </a:prstGeom>
            <a:gradFill rotWithShape="1">
              <a:gsLst>
                <a:gs pos="0">
                  <a:srgbClr val="FFFFFF">
                    <a:alpha val="60001"/>
                  </a:srgbClr>
                </a:gs>
                <a:gs pos="100000">
                  <a:srgbClr val="99CCFF">
                    <a:alpha val="71001"/>
                  </a:srgbClr>
                </a:gs>
              </a:gsLst>
              <a:path path="shape">
                <a:fillToRect l="50000" t="50000" r="50000" b="50000"/>
              </a:path>
            </a:gradFill>
            <a:ln w="3175">
              <a:solidFill>
                <a:srgbClr val="9494D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FUERA DE</a:t>
              </a:r>
              <a:endParaRPr kumimoji="0" lang="es-CO" altLang="es-CO" sz="7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SERVICIO</a:t>
              </a:r>
              <a:endParaRPr kumimoji="0" lang="es-CO" altLang="es-CO"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24" name="AutoShape 5"/>
            <p:cNvSpPr>
              <a:spLocks noChangeArrowheads="1"/>
            </p:cNvSpPr>
            <p:nvPr/>
          </p:nvSpPr>
          <p:spPr bwMode="auto">
            <a:xfrm>
              <a:off x="6136" y="11026"/>
              <a:ext cx="2520" cy="972"/>
            </a:xfrm>
            <a:prstGeom prst="flowChartTerminator">
              <a:avLst/>
            </a:prstGeom>
            <a:gradFill rotWithShape="1">
              <a:gsLst>
                <a:gs pos="0">
                  <a:srgbClr val="FFFFFF">
                    <a:alpha val="60001"/>
                  </a:srgbClr>
                </a:gs>
                <a:gs pos="100000">
                  <a:srgbClr val="99CCFF">
                    <a:alpha val="71001"/>
                  </a:srgbClr>
                </a:gs>
              </a:gsLst>
              <a:path path="shape">
                <a:fillToRect l="50000" t="50000" r="50000" b="50000"/>
              </a:path>
            </a:gradFill>
            <a:ln w="3175">
              <a:solidFill>
                <a:srgbClr val="9494D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RECIBIDO</a:t>
              </a:r>
              <a:endParaRPr kumimoji="0" lang="es-CO" altLang="es-CO"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25" name="AutoShape 4"/>
            <p:cNvSpPr>
              <a:spLocks noChangeArrowheads="1"/>
            </p:cNvSpPr>
            <p:nvPr/>
          </p:nvSpPr>
          <p:spPr bwMode="auto">
            <a:xfrm>
              <a:off x="3203" y="10932"/>
              <a:ext cx="2520" cy="1265"/>
            </a:xfrm>
            <a:prstGeom prst="flowChartTerminator">
              <a:avLst/>
            </a:prstGeom>
            <a:gradFill rotWithShape="1">
              <a:gsLst>
                <a:gs pos="0">
                  <a:srgbClr val="FFFFFF">
                    <a:alpha val="60001"/>
                  </a:srgbClr>
                </a:gs>
                <a:gs pos="100000">
                  <a:srgbClr val="99CCFF">
                    <a:alpha val="71001"/>
                  </a:srgbClr>
                </a:gs>
              </a:gsLst>
              <a:path path="shape">
                <a:fillToRect l="50000" t="50000" r="50000" b="50000"/>
              </a:path>
            </a:gradFill>
            <a:ln w="3175">
              <a:solidFill>
                <a:srgbClr val="9494D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1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CONSTRUIDA PENDIENTE POR RECIBIR</a:t>
              </a:r>
              <a:endParaRPr kumimoji="0" lang="es-CO" altLang="es-CO"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sp>
          <p:nvSpPr>
            <p:cNvPr id="26" name="AutoShape 3"/>
            <p:cNvSpPr>
              <a:spLocks noChangeShapeType="1"/>
            </p:cNvSpPr>
            <p:nvPr/>
          </p:nvSpPr>
          <p:spPr bwMode="auto">
            <a:xfrm flipH="1">
              <a:off x="4463" y="10404"/>
              <a:ext cx="381" cy="52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7" name="AutoShape 2"/>
            <p:cNvSpPr>
              <a:spLocks noChangeShapeType="1"/>
            </p:cNvSpPr>
            <p:nvPr/>
          </p:nvSpPr>
          <p:spPr bwMode="auto">
            <a:xfrm>
              <a:off x="7166" y="10328"/>
              <a:ext cx="526" cy="6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63941962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EPM">
      <a:dk1>
        <a:srgbClr val="FFFFFF"/>
      </a:dk1>
      <a:lt1>
        <a:srgbClr val="2F2F2F"/>
      </a:lt1>
      <a:dk2>
        <a:srgbClr val="FFFFFF"/>
      </a:dk2>
      <a:lt2>
        <a:srgbClr val="2F2F2F"/>
      </a:lt2>
      <a:accent1>
        <a:srgbClr val="F2F2F2"/>
      </a:accent1>
      <a:accent2>
        <a:srgbClr val="92D050"/>
      </a:accent2>
      <a:accent3>
        <a:srgbClr val="9BBB59"/>
      </a:accent3>
      <a:accent4>
        <a:srgbClr val="007934"/>
      </a:accent4>
      <a:accent5>
        <a:srgbClr val="64E032"/>
      </a:accent5>
      <a:accent6>
        <a:srgbClr val="2F2F2F"/>
      </a:accent6>
      <a:hlink>
        <a:srgbClr val="5DBF0C"/>
      </a:hlink>
      <a:folHlink>
        <a:srgbClr val="007934"/>
      </a:folHlink>
    </a:clrScheme>
    <a:fontScheme name="Fuentes EP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ctr" defTabSz="914400" rtl="0" eaLnBrk="1" fontAlgn="auto" latinLnBrk="0" hangingPunct="1">
          <a:lnSpc>
            <a:spcPct val="100000"/>
          </a:lnSpc>
          <a:spcBef>
            <a:spcPct val="0"/>
          </a:spcBef>
          <a:spcAft>
            <a:spcPts val="0"/>
          </a:spcAft>
          <a:buClrTx/>
          <a:buSzTx/>
          <a:buFontTx/>
          <a:buNone/>
          <a:tabLst/>
          <a:defRPr kumimoji="0" sz="4400" b="0" i="0" u="none" strike="noStrike" kern="1200" cap="none" spc="0" normalizeH="0" baseline="0" noProof="0" dirty="0" smtClean="0">
            <a:ln>
              <a:noFill/>
            </a:ln>
            <a:solidFill>
              <a:schemeClr val="tx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1303</Words>
  <Application/>
  <PresentationFormat>Presentación en pantalla (4:3)</PresentationFormat>
  <Paragraphs>191</Paragraphs>
  <Slides>36</Slides>
  <Notes>34</Notes>
  <HiddenSlides>0</HiddenSlides>
  <MMClips>0</MMClips>
  <ScaleCrop>false</ScaleCrop>
  <HeadingPairs>
    <vt:vector baseType="variant" size="6">
      <vt:variant>
        <vt:lpstr>Fuentes usadas</vt:lpstr>
      </vt:variant>
      <vt:variant>
        <vt:i4>7</vt:i4>
      </vt:variant>
      <vt:variant>
        <vt:lpstr>Tema</vt:lpstr>
      </vt:variant>
      <vt:variant>
        <vt:i4>1</vt:i4>
      </vt:variant>
      <vt:variant>
        <vt:lpstr>Títulos de diapositiva</vt:lpstr>
      </vt:variant>
      <vt:variant>
        <vt:i4>36</vt:i4>
      </vt:variant>
    </vt:vector>
  </HeadingPairs>
  <TitlesOfParts>
    <vt:vector baseType="lpstr" size="44">
      <vt:lpstr>Arial</vt:lpstr>
      <vt:lpstr>Arial Black</vt:lpstr>
      <vt:lpstr>Calibri</vt:lpstr>
      <vt:lpstr>Courier New</vt:lpstr>
      <vt:lpstr>Times New Roman</vt:lpstr>
      <vt:lpstr>Trebuchet MS</vt:lpstr>
      <vt:lpstr>Verdana</vt:lpstr>
      <vt:lpstr>Tema de Office</vt:lpstr>
      <vt:lpstr>Sistema de Información Geográfica Institucional y Modelo de Aguas</vt:lpstr>
      <vt:lpstr>Es una base de conocimientos que contiene:  1. La información definida para cada uno de los elementos que componen Las  Redes de Acueducto, Alcantarillado y la Cartografía del Valle de Aburrá y sus filiales.  2. La localización geográfica de los elementos.  3. Las relaciones entre los elementos, reproduciendo las existentes en el terreno de  acuerdo con las características técnicas de las redes o entre los elementos de las redes y los  de la cartografía.  4. Las definiciones existentes en la base de conocimientos para un elemento del modelo están integradas por un conjunto de componentes gráficos y alfanuméricos, almacenados en una sola base de datos.  5. El desarrollo del modelo lleva implícita una organización de la información que refleja las características de las redes, para facilitar el manejo técnico y administrativo de las mismas en Empresas Públicas de Medellín.   </vt:lpstr>
      <vt:lpstr>Se definen como objetos físicos de las redes de servicios públicos. Dentro del modelo son una colección de componentes alfanuméricos que pueden ser representados gráficamente en el sistema y que representan a un ítem de planta.   También  existen dentro del modelo otros objetos del sistema, no físicos, que sirven a su vez para proveer información y funcionalidad al modelo. Un ejemplo de ello son las notas misceláneas, elementos de área como subcircuitos, circuitos, cuentas, áreas de trabajo.  Los elementos del Modelo pueden clasificarse en cuatro tipos: elementos puntuales, lineales, de área y de texto</vt:lpstr>
      <vt:lpstr>Presentación de PowerPoint</vt:lpstr>
      <vt:lpstr>La agrupación de los elementos del Modelo de Aguas se hizo atendiendo al proceso de negocio con el fin de optimizar el manejo de la información. El modelo contiene información de los elementos de las Redes de Acueducto y Alcantarillado, de los elementos con características genéricas y operativas comunes a ellas y de algunos elementos de la cartografía.   </vt:lpstr>
      <vt:lpstr>Grupos de Acueducto   Captación Comprende los elementos de la Red de Acueducto que apoyan la toma del recurso agua. Va desde la captación o desde el embalse hasta antes de la planta de potabilización. Potabilización Comprende el elemento planta de potabilización. Distribución Primaria Comprende todos los elementos de la Red de Acueducto que apoyan el sistema de distribución primario, regularmente conocido como "Conducciones". En este grupo se encuentran los elementos que transportan el agua hasta llegar el Tanque de distribución. Descarga Comprende los elementos que transportan las descargas o reboses desde la red de distribución primaria hasta el sistema de alcantarillado. Distribución Secundaria Comprende los elementos que apoyan el sistema de distribución hasta antes de llegar a las acometidas. En este grupo se incluyen los elementos que pertenecen a un circuito de acueducto.</vt:lpstr>
      <vt:lpstr>Grupos de Alcantarillado   Recolección Comprende los elementos que realizan la colección de aguas lluvias, residuales y combinadas, en la red secundaria de alcantarillado.   Transporte Corresponde al sistema de redes de aguas residuales de colectores e interceptores.   Corrientes Naturales Comprende el elemento hidrográfico “Corriente”.    Tratamiento Comprende los elementos planta de tratamiento y tubería de alcantarillado.   </vt:lpstr>
      <vt:lpstr>Grupos De Elementos Comunes   Redes Terceros Comprende elementos de Redes de Acueducto y Alcantarillado que no son propiedad de Empresas Públicas de Medellín.   Acometidas Comprende los elementos de red desde la distribución secundaria hasta la conexión al cliente.   Soporte Especial Elementos especiales para el modelado de la red, localización de elementos y definiciones visuales.    Operación y Mantenimiento Comprende elementos necesarios para de operación y mantenimiento como: elementos para la inspección de redes, control y monitoreo, y otros para soportar la integridad del sistema, riesgos, etc.</vt:lpstr>
      <vt:lpstr>Presentación de PowerPoint</vt:lpstr>
      <vt:lpstr>El modelo de la Red de Aguas, además de registrar la información gráfica, la no gráfica y la posición de los elementos, tiene la capacidad de registrar las relaciones que se crean entre ellos.  Estas relaciones se establecen por medio identificadores de los nodos de conectividad o por medio del FID del elemento.  Esta relación es una entidad inteligente que describe cómo se unen entre sí los elementos del modelo y se almacena en la base de datos.  La conectividad en el modelo permite:   1. Determinar cuáles elementos están conectados entre sí. 2. Simular el comportamiento de la red considerando el flujo del agua. 3. Realizar análisis relacionados con la trayectoria del flujo de agua en la red.    </vt:lpstr>
      <vt:lpstr>Este procedimiento adscrito al SISTEMA DE GESTION DE LA CALIDAD, establece la secuencia, las acciones y las responsabilidades necesarias para la recolección, entrega, recepción, control de calidad y posterior manejo de la información de las redes de acueducto y alcantarillado en:  Vicepresidencia Ejecutiva Gestión del Negocio Vicepresidencias Aguas y Saneamiento Vicepresidencia Ejecutiva Proyectos e Ingeniería Vicepresidencia Proyectos de infraestructura Vicepresidencia Centro de Excelencia Técnica  </vt:lpstr>
      <vt:lpstr>Presentación de PowerPoint</vt:lpstr>
      <vt:lpstr>1. Topografía Programar y/o revisa los levantamientos topográficos propios del proyecto amarrado a la red geodésica oficial y aprobada por la Secretaría de Planeación del Municipio respectivo.  La poligonal de amarre del diseño debe incluir dentro de sus puntos, todos los puntos de empalme del proyecto con la red existente o elementos existentes que vayan a hacer parte del proyecto.  2. Plantillas Cargue Masivo en estado de diseño Diseñador diligencia las plantillas en estado de Diseño, para los elementos que no existen en el modelo de aguas en otros estados.  3. Archivo Excel para elementos a Editar El Diseñador realiza reporte en archivo de Excel diferente a las plantillas estandarizadas con los elementos existentes en el modelo de aguas que se requieren editar, se informaran con el respectivo IPID y atributo puntual que se está variando.  4. Solicitud aplicativo HIDRO El Diseñador genera solicitud para la actividad ACTUALIZAR MODELO, anexando plantilla cargue masivo y archivo Excel. </vt:lpstr>
      <vt:lpstr>Los SIG son programas enfocados al manejo de información georreferenciada en BASES DE DATOS.  Los SIG son sistemas computacional que pueden capturar, almacenar, analizar y desplegar información referenciada geográficamente.  La potencialidad de los SIG está en la capacidad de relacionar información diferente en un contexto espacial para la toma de decisiones.    </vt:lpstr>
      <vt:lpstr>Epm utiliza  el software  GIS “G/TECHNOLOGY”, como la herramienta que permite la gestión eficaz de la información georreferenciada de las redes e infraestructura de servicio público y de la cartografía.   La unidad de Gestión de la Información Agua y Saneamiento en aras de ser oportunos en la atención de requerimientos para el cargue y/o edición de información, desarrolló una aplicación en G/TECHNOLOGY para realizar el cargue masivos a las base de datos GAGUPROD y GAGUNALP, que corresponden a los modelos digitales de acueducto y alcantarillado del área Metropolitana y Filiales respectivamente.   Este cargue masivo de información georreferenciada requiere de una estructura organizada, estandarizada y lógica según normatividad vigente y reglas técnicas de funcionamiento de los sistemas, lo cual se logra a través de la captura de datos de calidad en las diferentes etapas de los proyectos que serán documentados y reportados a través de unas plantillas de EXCEL que permitirán su almacenamiento en las bases de datos</vt:lpstr>
      <vt:lpstr>Los SIG genera archivos tipo SHAPE, los cuales son archivos vectoriales, compuestos por entidades de tipo punto, línea y área.  Un archivo Shape se compone a su vez de tres archivos con extensión .SHX .SHP y .DBF en los cuales se almacena información geométrica y alfanumérica.        Estos archivos pueden visualizarse con paquetes comerciales que manejen información vectorial para sistemas de información geográfica. De igual manera existen programas gratuitos que permiten la visualización de éstos archivos tales como ArcExplorer, TatukGIS Viewer y Geomedia Viewer, entre otros.       </vt:lpstr>
      <vt:lpstr>Presentación de PowerPoint</vt:lpstr>
      <vt:lpstr>Guía práctica para la referenciación de las redes de acueducto y alcantarillado de EPM y la posterior actualización de éstas en el Modelo Digital de Redes Aguas.  Estandarizar las actividades de referenciación y recolección de la información asociada a los elementos de las redes de acueducto y alcantarillado.  Presentar las especificaciones que deben cumplir todos los contratistas de proyectos para EPM, urbanizadores y constructores de proyectos particulares, para la referenciación de los elementos de las redes de acueducto y alcantarillado.  Sensibilizar a los actores que participan en estas actividades, para que se pueda disponer de una fuente de información oportuna y con excelente calidad, que permita incrementar la confiabilidad de la información en las redes del SIGMA. </vt:lpstr>
      <vt:lpstr>Es el registro de la localización y de la información de cualquier objeto sobre la superficie terrestre, que permite a partir de este registro, ubicar y consultar los atributos del objeto cuando sea necesario.  Este registro se puede dar en coordenadas reales (X, Y, Z) o en medidas relativas a otros objetos identificables en la superficie terrestre. </vt:lpstr>
      <vt:lpstr>De acuerdo a la Norma Icontec NTC-5043, la definición de Exactitud Temática es:  “Describe el grado de fidelidad de los valores de los atributos asignados a los elementos en la base de datos con respecto a su verdadera característica en el mundo real y la clasificación correcta de los objetos y sus relaciones de acuerdo con las especificaciones del producto.”  Exactitud de posición  Al realizar la referenciación es necesario tener en cuenta lo especificado en la Norma Icontec NTC-5043, respecto a la definición de Exactitud de Posición: “Describe la cercanía en posición de los objetos en el conjunto de datos, con respecto a sus posiciones verdaderas (o las asumidas como verdaderas).  Esta exactitud debe ser definida en términos de los componentes horizontal y vertical.  El componente horizontal se refiere a los valores de las coordenadas X y Y, mientras que el componente vertical hace relación a la coordenada Z (altura).” </vt:lpstr>
      <vt:lpstr>Posemos una funcionalidad en el G/Designer que permita cargar información al modelo de aguas de manera automática.  Este cargue masivo de información georreferenciada requiere de una estructura organizada, estandarizada y lógica según normatividad vigente y reglas técnicas de funcionamiento de los sistemas, lo cual se logra a través de la captura de datos de calidad en las diferentes etapas de los proyectos que serán documentados y reportados a través de unas plantillas de EXCEL que permitirán su almacenamiento en las bases de datos  Para que la funcionalidad se de cuenta de que es un archivo de elementos nuevos o de ediciones se fija en la presencia del campo IPID. Si la funcionalidad detecta que en el archivo existe el atributo IPID toma como si el archivo es de elementos editados y los trata de editar, si en el archivo la funcionalidad no encuentra el atributo IPID, toma el archivo como de elementos nuevos y los trata de crear.               </vt:lpstr>
      <vt:lpstr>Las plantillas de cargue automático deben de ser descargadas cada vez que se requieran de la siguiente dirección de internet:  http://www.epm.com.co/site/Home/Centrodedocumentos/Proveedoresycontratistas/Documentos/Manuales.aspx  Para alimentar la base de datos se utilizan dos (2) plantillas, una para acueducto y otra para alcantarillado.             </vt:lpstr>
      <vt:lpstr>    </vt:lpstr>
      <vt:lpstr>Plantilla de acueducto:   Cuenta con 16 hojas de Excel una por cada elemento del sistema de acueducto entre las cuales están: tubería distribución secundaria, Nodo distribución secundaria, válvula distribución secundaria, estaciones reguladores de presión, tubería distribución primaria,  nodos de distribución primaria y válvulas distribución primaria, etc.    Plantilla de alcantarillado:   Cuenta con 8 hojas de Excel una por cada elemento del sistema de alcantarillado entre las cuales están: Tubería de alcantarillado, cámara, sumidero, descarga, aliviadero  etc.  Se debe diligenciar de arriba hacia abajo, desde el arranque en sentido del flujo.               </vt:lpstr>
      <vt:lpstr>El número de elementos puntuales (cámara de inspección, sumidero, botadero, elemento especial, tee, codos, válvulas, sistemas controladores, etc.), y de elementos lineales (tuberías, corrientes, canales, túneles) reportados en las diferentes hojas de las plantillas, debe ser concordante con la definición de tramo, el cual está constituido por tres elementos: dos accesorios, elementos puntuales y una tubería o elemento lineal.     </vt:lpstr>
      <vt:lpstr>Las plantillas NO DEBEN DE SER MANIPULASA, ya que como están nombradas se puede identificar en que versión se descargo la información.   El versionamiento está dado: por requerimientos técnicos y/o, tecnológicos. Ejemplo: nuevos fabricantes, cimentaciones, materiales, etc.       Por disposiciones de ley (Decreto de tuberías) y reporte a entidades de control (Superintendencia de Servicios Públicos Domiciliarios)  </vt:lpstr>
      <vt:lpstr>Se debe activar la macro de Excel al iniciar el diligenciamiento de los campos, con el fin de mantener el estándar en las fechas.  Por cada elemento del sistema de acueducto y/o alcantarillado existe una hoja en el libro de Excel (ver características particulares).    Para cada elemento del sistema se identifican un número de atributos y/o características que lo identifican cualitativa y cuantitativamente.  Algunos atributos cuentan con listas desplegable con opciones posibles a documentar de las características estandarizadas, otros son datos recolectados en campo y los cuales se documentaran como datos alfanuméricos.             </vt:lpstr>
      <vt:lpstr>Los atributos de elementos correlacionados debe de ser coherente.     Existen tres atributos muy similares, los cuales documentan situaciones diferentes      Las coordenadas reportadas en los puntos de empalme de la red nueva con la red existente debe de ser coincidentes y se debe de informar IPID de red existente donde intercala el nuevo elemento del sistema.   </vt:lpstr>
      <vt:lpstr>Estandarización de los atributos a lo largo de la totalidad del proyecto.   El Número de Contrato de Instalación (CT_2014_00231), para este caso las letras en mayúscula, la separación con guion bajo y el mismo número de ceros.  Proyecto o Urbanización (ALS-03-05-257), para este caso las letras en mayúscula, la separación con guion intermedio. El nombre del proyecto o urbanización se refiere al definido en los planos.  Para proyectos:  ALS-03-05-257.  Este código debe venir en el formato de remisión de información.  Si no aparece, consultar con el interventor/ Supervisor de Construcción.  Para urbanizaciones y Proyectos Particulares: URB PORTALES DE LA CALLEJA CARREFOUR LA 65              </vt:lpstr>
      <vt:lpstr>No dejar filas vacías al momento de diligenciar los campos en las hojas de Excel        Para diligenciar el dato de una cámara debe informarse del diámetro ya que es un elemento circular y para las cajas se deben dar dos medidas (largo y ancho) ya que es un elemento cuadrado.         </vt:lpstr>
      <vt:lpstr>           </vt:lpstr>
      <vt:lpstr>Cambios de estado (PROPUESTO A MODIFICAR; PROPUESTO A RETIRAR), en diseños donde se contemplen rehabilitación sin destrucción de los elementos existentes.</vt:lpstr>
      <vt:lpstr>Presentación de PowerPoint</vt:lpstr>
      <vt:lpstr>Presentación de PowerPoint</vt:lpstr>
      <vt:lpstr>OT para VALIDA INFORMACIÓN a través del aplicativo HIDRO  El Diseñador ingresada al Modelo Digital de Redes Aguas y verifica que la ubicación y atributos definidos en la simulación y planos sean los correctos. </vt:lpstr>
      <vt:lpstr>Presentación de PowerPoint</vt:lpstr>
    </vt:vector>
  </TitlesOfParts>
  <LinksUpToDate>false</LinksUpToDate>
  <SharedDoc>false</SharedDoc>
  <HyperlinksChanged>false</HyperlinksChanged>
  <AppVersion>15.0000</AppVersion>
  <Company/>
  <Template/>
  <Manager/>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2012-04-26T19:52:59Z</dcterms:created>
  <dc:creator>EPM</dc:creator>
  <dcterms:modified xsi:type="dcterms:W3CDTF">2015-04-28T15:57:16Z</dcterms:modified>
  <cp:revision>0</cp:revision>
  <dc:title>Diapositiva 1</dc:title>
</cp:coreProperties>
</file>

<file path=docProps/custom.xml><?xml version="1.0" encoding="utf-8"?>
<Properties xmlns="http://schemas.openxmlformats.org/officeDocument/2006/custom-properties" xmlns:vt="http://schemas.openxmlformats.org/officeDocument/2006/docPropsVTypes">
  <property pid="2" fmtid="{D5CDD505-2E9C-101B-9397-08002B2CF9AE}" name="my_tag_name">
    <vt:lpwstr>MetaClean sync </vt:lpwstr>
  </property>
</Properties>
</file>