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  <p:embeddedFontLst>
    <p:embeddedFont>
      <p:font typeface="NNQGGE+TrebuchetMS-Bold"/>
      <p:regular r:id="rId14"/>
    </p:embeddedFont>
    <p:embeddedFont>
      <p:font typeface="SFGQLS+TrebuchetMS"/>
      <p:regular r:id="rId15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font" Target="fonts/font1.fntdata" /><Relationship Id="rId15" Type="http://schemas.openxmlformats.org/officeDocument/2006/relationships/font" Target="fonts/font2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08998" y="2504885"/>
            <a:ext cx="6852423" cy="6846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Informe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seguimiento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a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la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ejecución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del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plan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</a:t>
            </a:r>
          </a:p>
          <a:p>
            <a:pPr marL="0" marR="0">
              <a:lnSpc>
                <a:spcPts val="23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inversiones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regulatorio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año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4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08998" y="3438188"/>
            <a:ext cx="4628976" cy="3182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EMPRESAS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PÚPLICAS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MEDELLÍN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1900" b="1">
                <a:solidFill>
                  <a:srgbClr val="007635"/>
                </a:solidFill>
                <a:latin typeface="NNQGGE+TrebuchetMS-Bold"/>
                <a:cs typeface="NNQGGE+TrebuchetMS-Bold"/>
              </a:rPr>
              <a:t>E.S.P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39" y="64165"/>
            <a:ext cx="6546339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Informe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seguimiento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ejecución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del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plan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inversiones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año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8" y="489065"/>
            <a:ext cx="3327878" cy="450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Resumen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ejecutivo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99533" y="1948758"/>
            <a:ext cx="9640468" cy="27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5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EPM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presentó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CREG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ajuste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plan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inversiones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inicialmente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aprobado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las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resoluciones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CREG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99533" y="2192598"/>
            <a:ext cx="9613064" cy="14932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5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078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CREG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156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2019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para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los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años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2020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2025,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ajuste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que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fue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aprobado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resolución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CREG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136</a:t>
            </a:r>
          </a:p>
          <a:p>
            <a:pPr marL="0" marR="0">
              <a:lnSpc>
                <a:spcPts val="1857"/>
              </a:lnSpc>
              <a:spcBef>
                <a:spcPts val="1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2021,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CREG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501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022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CREG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501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027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2022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que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contiene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69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proyectos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un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valor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1.750.338</a:t>
            </a:r>
          </a:p>
          <a:p>
            <a:pPr marL="0" marR="0">
              <a:lnSpc>
                <a:spcPts val="1857"/>
              </a:lnSpc>
              <a:spcBef>
                <a:spcPts val="1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MCOP,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enfocados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4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frentes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principales: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expansión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(38.9%),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reposición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(53.2%),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calidad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(4.4%)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</a:p>
          <a:p>
            <a:pPr marL="0" marR="0">
              <a:lnSpc>
                <a:spcPts val="1857"/>
              </a:lnSpc>
              <a:spcBef>
                <a:spcPts val="1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reducción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mantenimiento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pérdidas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(3.4%).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Específicamente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para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año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2022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se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aprobaron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299.914</a:t>
            </a:r>
          </a:p>
          <a:p>
            <a:pPr marL="0" marR="0">
              <a:lnSpc>
                <a:spcPts val="1857"/>
              </a:lnSpc>
              <a:spcBef>
                <a:spcPts val="1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MCOP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los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cuales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entraron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operación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359.841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MCOP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(120%)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salieron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operación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como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BRAFO</a:t>
            </a:r>
          </a:p>
          <a:p>
            <a:pPr marL="0" marR="0">
              <a:lnSpc>
                <a:spcPts val="1857"/>
              </a:lnSpc>
              <a:spcBef>
                <a:spcPts val="6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93.754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MCOP.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99533" y="3899479"/>
            <a:ext cx="9552412" cy="7617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5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Respecto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los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indicadores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calidad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servicio,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2022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terminó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con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un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SAIDI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13.14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horas,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cual</a:t>
            </a:r>
          </a:p>
          <a:p>
            <a:pPr marL="0" marR="0">
              <a:lnSpc>
                <a:spcPts val="1857"/>
              </a:lnSpc>
              <a:spcBef>
                <a:spcPts val="1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está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encima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valor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aprobado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10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horas.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su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parte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SAIFI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terminó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en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7.87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veces,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estando</a:t>
            </a:r>
          </a:p>
          <a:p>
            <a:pPr marL="0" marR="0">
              <a:lnSpc>
                <a:spcPts val="1857"/>
              </a:lnSpc>
              <a:spcBef>
                <a:spcPts val="12"/>
              </a:spcBef>
              <a:spcAft>
                <a:spcPts val="0"/>
              </a:spcAft>
            </a:pP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por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debajo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del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límite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inferior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la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curva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aprobada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9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600">
                <a:solidFill>
                  <a:srgbClr val="007635"/>
                </a:solidFill>
                <a:latin typeface="SFGQLS+TrebuchetMS"/>
                <a:cs typeface="SFGQLS+TrebuchetMS"/>
              </a:rPr>
              <a:t>veces.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39" y="64165"/>
            <a:ext cx="6546339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Informe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seguimiento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ejecución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del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plan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inversiones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año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8" y="489065"/>
            <a:ext cx="3995960" cy="450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Principales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indicadores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388716" y="2178963"/>
            <a:ext cx="954323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Demanda: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8716" y="2392323"/>
            <a:ext cx="2340654" cy="4579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10,392,610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MWh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energía</a:t>
            </a:r>
          </a:p>
          <a:p>
            <a:pPr marL="0" marR="0">
              <a:lnSpc>
                <a:spcPts val="1625"/>
              </a:lnSpc>
              <a:spcBef>
                <a:spcPts val="54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1,441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MW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Potencia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máxima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828207" y="2579535"/>
            <a:ext cx="1802523" cy="4579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97,875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Solicitud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</a:p>
          <a:p>
            <a:pPr marL="0" marR="0">
              <a:lnSpc>
                <a:spcPts val="1625"/>
              </a:lnSpc>
              <a:spcBef>
                <a:spcPts val="54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conexiones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recibidas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062827" y="3878482"/>
            <a:ext cx="1492262" cy="4579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SAIDI: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13.14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h</a:t>
            </a:r>
          </a:p>
          <a:p>
            <a:pPr marL="0" marR="0">
              <a:lnSpc>
                <a:spcPts val="1625"/>
              </a:lnSpc>
              <a:spcBef>
                <a:spcPts val="54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SAIFI: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7.87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veces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35793" y="5242665"/>
            <a:ext cx="1634858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2,743,875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7635"/>
                </a:solidFill>
                <a:latin typeface="SFGQLS+TrebuchetMS"/>
                <a:cs typeface="SFGQLS+TrebuchetMS"/>
              </a:rPr>
              <a:t>usuarios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39" y="64165"/>
            <a:ext cx="6546339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Informe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seguimiento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ejecución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del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plan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inversiones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año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8" y="489065"/>
            <a:ext cx="7042483" cy="450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Plan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inversiones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aprobado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2020-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2025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045541" y="1233614"/>
            <a:ext cx="60369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Categoría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06571" y="1233614"/>
            <a:ext cx="1742139" cy="4060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7063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Descripción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categoría</a:t>
            </a:r>
          </a:p>
          <a:p>
            <a:pPr marL="0" marR="0">
              <a:lnSpc>
                <a:spcPts val="928"/>
              </a:lnSpc>
              <a:spcBef>
                <a:spcPts val="1089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Transformadores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potencia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160544" y="1233614"/>
            <a:ext cx="769943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40010" y="1483547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316120" y="1481878"/>
            <a:ext cx="456108" cy="3473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95,608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92,043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40010" y="1674830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806571" y="1674830"/>
            <a:ext cx="839803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Bahías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celdas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40010" y="1866114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806571" y="1866114"/>
            <a:ext cx="1826745" cy="729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Equipos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control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comunicaciones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Equipos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Otros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activos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Líneas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aéreas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316120" y="1864444"/>
            <a:ext cx="45610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87,832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40010" y="2057396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5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343107" y="2055727"/>
            <a:ext cx="40282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6,671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40010" y="2248679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6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316120" y="2247010"/>
            <a:ext cx="45610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22,699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40010" y="2439963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7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289132" y="2438293"/>
            <a:ext cx="509389" cy="53863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740,163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110,408</a:t>
            </a:r>
          </a:p>
          <a:p>
            <a:pPr marL="26987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91,624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40010" y="2631245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8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806571" y="2631245"/>
            <a:ext cx="105478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Líneas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subterráneas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40010" y="2822528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9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806571" y="2822528"/>
            <a:ext cx="89604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Equipos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línea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09847" y="3013811"/>
            <a:ext cx="271462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10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806571" y="3013811"/>
            <a:ext cx="95554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Centro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control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243095" y="3012142"/>
            <a:ext cx="599975" cy="7299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037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108,423</a:t>
            </a:r>
          </a:p>
          <a:p>
            <a:pPr marL="46037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185,714</a:t>
            </a:r>
          </a:p>
          <a:p>
            <a:pPr marL="46037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209,154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1,750,338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09847" y="3205094"/>
            <a:ext cx="271462" cy="3473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11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806571" y="3205094"/>
            <a:ext cx="1626147" cy="3473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Transformadores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distribución</a:t>
            </a:r>
          </a:p>
          <a:p>
            <a:pPr marL="0" marR="0">
              <a:lnSpc>
                <a:spcPts val="928"/>
              </a:lnSpc>
              <a:spcBef>
                <a:spcPts val="577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Redes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distribución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955847" y="3587660"/>
            <a:ext cx="7814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general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374952" y="4080304"/>
            <a:ext cx="96547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inversiones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0332524" y="4065187"/>
            <a:ext cx="965470" cy="296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inversiones</a:t>
            </a:r>
          </a:p>
          <a:p>
            <a:pPr marL="234156" marR="0">
              <a:lnSpc>
                <a:spcPts val="928"/>
              </a:lnSpc>
              <a:spcBef>
                <a:spcPts val="175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04280" y="4141122"/>
            <a:ext cx="92042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Nivel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tensión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945060" y="4141122"/>
            <a:ext cx="769943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999243" y="4150408"/>
            <a:ext cx="1036227" cy="451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2318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Tipo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proyecto</a:t>
            </a:r>
          </a:p>
          <a:p>
            <a:pPr marL="0" marR="0">
              <a:lnSpc>
                <a:spcPts val="928"/>
              </a:lnSpc>
              <a:spcBef>
                <a:spcPts val="1444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Tipo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9042326" y="4135291"/>
            <a:ext cx="980037" cy="4258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36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Clasificación</a:t>
            </a:r>
          </a:p>
          <a:p>
            <a:pPr marL="0" marR="0">
              <a:lnSpc>
                <a:spcPts val="928"/>
              </a:lnSpc>
              <a:spcBef>
                <a:spcPts val="1244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Expansión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6555133" y="4220512"/>
            <a:ext cx="599975" cy="1223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974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  <a:p>
            <a:pPr marL="46037" marR="0">
              <a:lnSpc>
                <a:spcPts val="928"/>
              </a:lnSpc>
              <a:spcBef>
                <a:spcPts val="879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352,901</a:t>
            </a:r>
          </a:p>
          <a:p>
            <a:pPr marL="46037" marR="0">
              <a:lnSpc>
                <a:spcPts val="928"/>
              </a:lnSpc>
              <a:spcBef>
                <a:spcPts val="733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659,803</a:t>
            </a:r>
          </a:p>
          <a:p>
            <a:pPr marL="46037" marR="0">
              <a:lnSpc>
                <a:spcPts val="928"/>
              </a:lnSpc>
              <a:spcBef>
                <a:spcPts val="783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577,057</a:t>
            </a:r>
          </a:p>
          <a:p>
            <a:pPr marL="46037" marR="0">
              <a:lnSpc>
                <a:spcPts val="928"/>
              </a:lnSpc>
              <a:spcBef>
                <a:spcPts val="783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160,577</a:t>
            </a:r>
          </a:p>
          <a:p>
            <a:pPr marL="0" marR="0">
              <a:lnSpc>
                <a:spcPts val="928"/>
              </a:lnSpc>
              <a:spcBef>
                <a:spcPts val="733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1,750,338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0558743" y="4403352"/>
            <a:ext cx="509389" cy="537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683,312</a:t>
            </a:r>
          </a:p>
          <a:p>
            <a:pPr marL="0" marR="0">
              <a:lnSpc>
                <a:spcPts val="928"/>
              </a:lnSpc>
              <a:spcBef>
                <a:spcPts val="57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929,958</a:t>
            </a:r>
          </a:p>
          <a:p>
            <a:pPr marL="26987" marR="0">
              <a:lnSpc>
                <a:spcPts val="928"/>
              </a:lnSpc>
              <a:spcBef>
                <a:spcPts val="57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77,312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1059086" y="4460436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2027610" y="4458766"/>
            <a:ext cx="599975" cy="12680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037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394,868</a:t>
            </a:r>
          </a:p>
          <a:p>
            <a:pPr marL="46037" marR="0">
              <a:lnSpc>
                <a:spcPts val="928"/>
              </a:lnSpc>
              <a:spcBef>
                <a:spcPts val="126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883,125</a:t>
            </a:r>
          </a:p>
          <a:p>
            <a:pPr marL="46037" marR="0">
              <a:lnSpc>
                <a:spcPts val="928"/>
              </a:lnSpc>
              <a:spcBef>
                <a:spcPts val="126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296,141</a:t>
            </a:r>
          </a:p>
          <a:p>
            <a:pPr marL="46037" marR="0">
              <a:lnSpc>
                <a:spcPts val="928"/>
              </a:lnSpc>
              <a:spcBef>
                <a:spcPts val="126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176,204</a:t>
            </a:r>
          </a:p>
          <a:p>
            <a:pPr marL="0" marR="0">
              <a:lnSpc>
                <a:spcPts val="928"/>
              </a:lnSpc>
              <a:spcBef>
                <a:spcPts val="126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1,750,338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9042326" y="4595522"/>
            <a:ext cx="66337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Reposición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999243" y="4656614"/>
            <a:ext cx="448393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Tipo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II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1059086" y="4738438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9042326" y="4786022"/>
            <a:ext cx="107776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Calidad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servicio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999243" y="4867686"/>
            <a:ext cx="47663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Tipo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III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9042326" y="4951376"/>
            <a:ext cx="1023793" cy="4364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Reducción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y</a:t>
            </a:r>
          </a:p>
          <a:p>
            <a:pPr marL="0" marR="0">
              <a:lnSpc>
                <a:spcPts val="928"/>
              </a:lnSpc>
              <a:spcBef>
                <a:spcPts val="175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mantenimiento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</a:t>
            </a:r>
          </a:p>
          <a:p>
            <a:pPr marL="0" marR="0">
              <a:lnSpc>
                <a:spcPts val="928"/>
              </a:lnSpc>
              <a:spcBef>
                <a:spcPts val="175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pérdidas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1059086" y="5016440"/>
            <a:ext cx="211931" cy="4340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3</a:t>
            </a:r>
          </a:p>
          <a:p>
            <a:pPr marL="0" marR="0">
              <a:lnSpc>
                <a:spcPts val="928"/>
              </a:lnSpc>
              <a:spcBef>
                <a:spcPts val="126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4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999243" y="5078758"/>
            <a:ext cx="48326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Tipo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IV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10585730" y="5089914"/>
            <a:ext cx="45610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59,756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4999243" y="5289830"/>
            <a:ext cx="7814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general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9042326" y="5397146"/>
            <a:ext cx="7814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general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0512705" y="5395476"/>
            <a:ext cx="599975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1,750,338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570678" y="5572444"/>
            <a:ext cx="7814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general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80667" y="6386087"/>
            <a:ext cx="4438520" cy="457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Resolución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aprobación:</a:t>
            </a:r>
            <a:r>
              <a:rPr dirty="0" sz="1400" spc="-25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136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2021</a:t>
            </a:r>
          </a:p>
          <a:p>
            <a:pPr marL="0" marR="0">
              <a:lnSpc>
                <a:spcPts val="1625"/>
              </a:lnSpc>
              <a:spcBef>
                <a:spcPts val="54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Modificado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por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022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y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027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9540240" y="6601530"/>
            <a:ext cx="2613496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Valores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en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Millones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COP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2017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39" y="64165"/>
            <a:ext cx="6546339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Informe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seguimiento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ejecución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del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plan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inversiones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año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8" y="489065"/>
            <a:ext cx="6045736" cy="450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Ejecución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plan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inversiones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2022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52977" y="2364142"/>
            <a:ext cx="1665537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Aprobado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2022</a:t>
            </a:r>
            <a:r>
              <a:rPr dirty="0" sz="800" spc="898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Ejecutado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2022</a:t>
            </a:r>
          </a:p>
          <a:p>
            <a:pPr marL="188912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  <a:r>
              <a:rPr dirty="0" sz="800" spc="3556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62895" y="2425102"/>
            <a:ext cx="60369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Categoría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40052" y="2425102"/>
            <a:ext cx="117507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Descripción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categoría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511939" y="2440807"/>
            <a:ext cx="4603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Avance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657364" y="2691803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108227" y="2691803"/>
            <a:ext cx="1484415" cy="36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Transformadores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potencia</a:t>
            </a:r>
          </a:p>
          <a:p>
            <a:pPr marL="0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Bahías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celdas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740402" y="2696991"/>
            <a:ext cx="216768" cy="57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0" marR="0">
              <a:lnSpc>
                <a:spcPts val="1000"/>
              </a:lnSpc>
              <a:spcBef>
                <a:spcPts val="68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062982" y="2696991"/>
            <a:ext cx="50592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14,567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594477" y="272032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888356" y="2720321"/>
            <a:ext cx="50592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12,554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0555596" y="2720321"/>
            <a:ext cx="371921" cy="3721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86%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83%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657364" y="2898812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3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9062982" y="2904001"/>
            <a:ext cx="506645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25,640</a:t>
            </a:r>
          </a:p>
          <a:p>
            <a:pPr marL="0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17,962</a:t>
            </a:r>
          </a:p>
          <a:p>
            <a:pPr marL="65468" marR="0">
              <a:lnSpc>
                <a:spcPts val="1000"/>
              </a:lnSpc>
              <a:spcBef>
                <a:spcPts val="66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2,582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9565902" y="292733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888482" y="2927331"/>
            <a:ext cx="506900" cy="586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21,186</a:t>
            </a:r>
          </a:p>
          <a:p>
            <a:pPr marL="0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18,992</a:t>
            </a:r>
          </a:p>
          <a:p>
            <a:pPr marL="65723" marR="0">
              <a:lnSpc>
                <a:spcPts val="10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1,266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657364" y="3105823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4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108227" y="3105823"/>
            <a:ext cx="1826745" cy="784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Equipos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control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comunicaciones</a:t>
            </a:r>
          </a:p>
          <a:p>
            <a:pPr marL="0" marR="0">
              <a:lnSpc>
                <a:spcPts val="928"/>
              </a:lnSpc>
              <a:spcBef>
                <a:spcPts val="7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Equipos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</a:p>
          <a:p>
            <a:pPr marL="0" marR="0">
              <a:lnSpc>
                <a:spcPts val="928"/>
              </a:lnSpc>
              <a:spcBef>
                <a:spcPts val="73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Otros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activos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</a:p>
          <a:p>
            <a:pPr marL="0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Líneas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aéreas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9565902" y="313434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523052" y="3134341"/>
            <a:ext cx="436289" cy="3797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106%</a:t>
            </a:r>
          </a:p>
          <a:p>
            <a:pPr marL="32543" marR="0">
              <a:lnSpc>
                <a:spcPts val="10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49%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794327" y="3243909"/>
            <a:ext cx="166553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Aprobado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2022</a:t>
            </a:r>
            <a:r>
              <a:rPr dirty="0" sz="800" spc="898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Ejecutado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2022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945809" y="3304869"/>
            <a:ext cx="920428" cy="4698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Nivel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tensión</a:t>
            </a:r>
          </a:p>
          <a:p>
            <a:pPr marL="354806" marR="0">
              <a:lnSpc>
                <a:spcPts val="928"/>
              </a:lnSpc>
              <a:spcBef>
                <a:spcPts val="159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653290" y="3320574"/>
            <a:ext cx="4603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Avance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657364" y="3316642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5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719765" y="332183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983240" y="3365829"/>
            <a:ext cx="49594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808740" y="3365829"/>
            <a:ext cx="49594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9488115" y="334897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657364" y="3527462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6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8709935" y="3527393"/>
            <a:ext cx="22320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9096345" y="3527393"/>
            <a:ext cx="470476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6,414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9508752" y="355598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9823141" y="3555981"/>
            <a:ext cx="571034" cy="1614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5595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20,961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121,238</a:t>
            </a:r>
          </a:p>
          <a:p>
            <a:pPr marL="65340" marR="0">
              <a:lnSpc>
                <a:spcPts val="1000"/>
              </a:lnSpc>
              <a:spcBef>
                <a:spcPts val="68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15,958</a:t>
            </a:r>
          </a:p>
          <a:p>
            <a:pPr marL="6534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26,289</a:t>
            </a:r>
          </a:p>
          <a:p>
            <a:pPr marL="65340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10,902</a:t>
            </a:r>
          </a:p>
          <a:p>
            <a:pPr marL="65340" marR="0">
              <a:lnSpc>
                <a:spcPts val="1000"/>
              </a:lnSpc>
              <a:spcBef>
                <a:spcPts val="67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39,318</a:t>
            </a:r>
          </a:p>
          <a:p>
            <a:pPr marL="65340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71,178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359,841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10523052" y="3555981"/>
            <a:ext cx="436289" cy="3721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327%</a:t>
            </a:r>
          </a:p>
          <a:p>
            <a:pPr marL="32543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91%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002290" y="3618621"/>
            <a:ext cx="45610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67,770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800803" y="3618621"/>
            <a:ext cx="50938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110,496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696153" y="3618621"/>
            <a:ext cx="37321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163%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5657364" y="3734472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7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8732465" y="3739661"/>
            <a:ext cx="21676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8997641" y="3739661"/>
            <a:ext cx="570296" cy="3795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132,570</a:t>
            </a:r>
          </a:p>
          <a:p>
            <a:pPr marL="98882" marR="0">
              <a:lnSpc>
                <a:spcPts val="1100"/>
              </a:lnSpc>
              <a:spcBef>
                <a:spcPts val="588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9,671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9557965" y="3762990"/>
            <a:ext cx="224705" cy="140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7937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7937" marR="0">
              <a:lnSpc>
                <a:spcPts val="1000"/>
              </a:lnSpc>
              <a:spcBef>
                <a:spcPts val="67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7937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7937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7937" marR="0">
              <a:lnSpc>
                <a:spcPts val="1000"/>
              </a:lnSpc>
              <a:spcBef>
                <a:spcPts val="68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1300615" y="3872683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975302" y="3872683"/>
            <a:ext cx="509389" cy="7847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142,610</a:t>
            </a:r>
          </a:p>
          <a:p>
            <a:pPr marL="26987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46,824</a:t>
            </a:r>
          </a:p>
          <a:p>
            <a:pPr marL="26987" marR="0">
              <a:lnSpc>
                <a:spcPts val="928"/>
              </a:lnSpc>
              <a:spcBef>
                <a:spcPts val="73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42,711</a:t>
            </a:r>
          </a:p>
          <a:p>
            <a:pPr marL="0" marR="0">
              <a:lnSpc>
                <a:spcPts val="928"/>
              </a:lnSpc>
              <a:spcBef>
                <a:spcPts val="7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299,915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2800803" y="3872683"/>
            <a:ext cx="509389" cy="7847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186,857</a:t>
            </a:r>
          </a:p>
          <a:p>
            <a:pPr marL="26987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36,037</a:t>
            </a:r>
          </a:p>
          <a:p>
            <a:pPr marL="26987" marR="0">
              <a:lnSpc>
                <a:spcPts val="928"/>
              </a:lnSpc>
              <a:spcBef>
                <a:spcPts val="73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26,450</a:t>
            </a:r>
          </a:p>
          <a:p>
            <a:pPr marL="0" marR="0">
              <a:lnSpc>
                <a:spcPts val="928"/>
              </a:lnSpc>
              <a:spcBef>
                <a:spcPts val="7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359,841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696153" y="3872683"/>
            <a:ext cx="373211" cy="36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131%</a:t>
            </a:r>
          </a:p>
          <a:p>
            <a:pPr marL="26987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77%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5657364" y="3941482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8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6108227" y="3941482"/>
            <a:ext cx="105478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Líneas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subterráneas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8733748" y="3941413"/>
            <a:ext cx="231142" cy="5843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937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0" marR="0">
              <a:lnSpc>
                <a:spcPts val="1100"/>
              </a:lnSpc>
              <a:spcBef>
                <a:spcPts val="529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6654" marR="0">
              <a:lnSpc>
                <a:spcPts val="1000"/>
              </a:lnSpc>
              <a:spcBef>
                <a:spcPts val="571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0523052" y="3970001"/>
            <a:ext cx="436289" cy="1200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165%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208%</a:t>
            </a:r>
          </a:p>
          <a:p>
            <a:pPr marL="0" marR="0">
              <a:lnSpc>
                <a:spcPts val="1000"/>
              </a:lnSpc>
              <a:spcBef>
                <a:spcPts val="68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108%</a:t>
            </a:r>
          </a:p>
          <a:p>
            <a:pPr marL="0" marR="0">
              <a:lnSpc>
                <a:spcPts val="1000"/>
              </a:lnSpc>
              <a:spcBef>
                <a:spcPts val="62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119%</a:t>
            </a:r>
          </a:p>
          <a:p>
            <a:pPr marL="0" marR="0">
              <a:lnSpc>
                <a:spcPts val="1000"/>
              </a:lnSpc>
              <a:spcBef>
                <a:spcPts val="63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205%</a:t>
            </a:r>
          </a:p>
          <a:p>
            <a:pPr marL="0" marR="0">
              <a:lnSpc>
                <a:spcPts val="1000"/>
              </a:lnSpc>
              <a:spcBef>
                <a:spcPts val="679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120%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1300615" y="4079693"/>
            <a:ext cx="211931" cy="366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3</a:t>
            </a:r>
          </a:p>
          <a:p>
            <a:pPr marL="0" marR="0">
              <a:lnSpc>
                <a:spcPts val="928"/>
              </a:lnSpc>
              <a:spcBef>
                <a:spcPts val="78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4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5657364" y="4148492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9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6108227" y="4148492"/>
            <a:ext cx="89604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Equipos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línea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8954359" y="4148423"/>
            <a:ext cx="614062" cy="1005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1081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12,654</a:t>
            </a:r>
          </a:p>
          <a:p>
            <a:pPr marL="108622" marR="0">
              <a:lnSpc>
                <a:spcPts val="1000"/>
              </a:lnSpc>
              <a:spcBef>
                <a:spcPts val="571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10,083</a:t>
            </a:r>
          </a:p>
          <a:p>
            <a:pPr marL="71081" marR="0">
              <a:lnSpc>
                <a:spcPts val="1100"/>
              </a:lnSpc>
              <a:spcBef>
                <a:spcPts val="588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32,979</a:t>
            </a:r>
          </a:p>
          <a:p>
            <a:pPr marL="108622" marR="0">
              <a:lnSpc>
                <a:spcPts val="1000"/>
              </a:lnSpc>
              <a:spcBef>
                <a:spcPts val="521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34,791</a:t>
            </a:r>
          </a:p>
          <a:p>
            <a:pPr marL="0" marR="0">
              <a:lnSpc>
                <a:spcPts val="1100"/>
              </a:lnSpc>
              <a:spcBef>
                <a:spcPts val="588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299,915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723140" y="4290513"/>
            <a:ext cx="31993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62%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5627201" y="4355503"/>
            <a:ext cx="271462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10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6108227" y="4355503"/>
            <a:ext cx="95554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Centro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control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925979" y="4501333"/>
            <a:ext cx="7814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general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696153" y="4501333"/>
            <a:ext cx="37321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120%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5627201" y="4562512"/>
            <a:ext cx="271462" cy="36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11</a:t>
            </a:r>
          </a:p>
          <a:p>
            <a:pPr marL="0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12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6108227" y="4562512"/>
            <a:ext cx="1626147" cy="36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Transformadores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distribución</a:t>
            </a:r>
          </a:p>
          <a:p>
            <a:pPr marL="0" marR="0">
              <a:lnSpc>
                <a:spcPts val="928"/>
              </a:lnSpc>
              <a:spcBef>
                <a:spcPts val="75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Redes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distribución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8733748" y="4562443"/>
            <a:ext cx="223422" cy="3773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  <a:p>
            <a:pPr marL="6654" marR="0">
              <a:lnSpc>
                <a:spcPts val="1000"/>
              </a:lnSpc>
              <a:spcBef>
                <a:spcPts val="571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5373201" y="4976532"/>
            <a:ext cx="7814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general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8725810" y="4976463"/>
            <a:ext cx="22320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80667" y="6386087"/>
            <a:ext cx="3829390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Resolución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aprobación:</a:t>
            </a:r>
            <a:r>
              <a:rPr dirty="0" sz="1400" spc="-25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136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2021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80667" y="6599448"/>
            <a:ext cx="4438520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Modificado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por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022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y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027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9540240" y="6601530"/>
            <a:ext cx="2613496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Valores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en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Millones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COP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2017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39" y="64165"/>
            <a:ext cx="6546339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Informe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seguimiento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ejecución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del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plan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inversiones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año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8" y="489065"/>
            <a:ext cx="5616883" cy="450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Avance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plan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inversiones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2022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013997" y="1894804"/>
            <a:ext cx="1771787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Calidad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del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servicio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277465" y="2466443"/>
            <a:ext cx="1001639" cy="328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Año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del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periodo</a:t>
            </a:r>
          </a:p>
          <a:p>
            <a:pPr marL="206375" marR="0">
              <a:lnSpc>
                <a:spcPts val="1045"/>
              </a:lnSpc>
              <a:spcBef>
                <a:spcPts val="246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tarifario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487091" y="2466443"/>
            <a:ext cx="1288852" cy="328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Límite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inferior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banda</a:t>
            </a:r>
          </a:p>
          <a:p>
            <a:pPr marL="246856" marR="0">
              <a:lnSpc>
                <a:spcPts val="1045"/>
              </a:lnSpc>
              <a:spcBef>
                <a:spcPts val="246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indiferencia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202024" y="2466443"/>
            <a:ext cx="1153406" cy="328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0487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Límite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superior</a:t>
            </a:r>
          </a:p>
          <a:p>
            <a:pPr marL="0" marR="0">
              <a:lnSpc>
                <a:spcPts val="1045"/>
              </a:lnSpc>
              <a:spcBef>
                <a:spcPts val="246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banda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indiferencia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49450" y="2545310"/>
            <a:ext cx="639185" cy="195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1350" baseline="38461" b="1">
                <a:solidFill>
                  <a:srgbClr val="ffffff"/>
                </a:solidFill>
                <a:latin typeface="NNQGGE+TrebuchetMS-Bold"/>
                <a:cs typeface="NNQGGE+TrebuchetMS-Bold"/>
              </a:rPr>
              <a:t>SAIDI_M</a:t>
            </a:r>
            <a:r>
              <a:rPr dirty="0" sz="650" b="1">
                <a:solidFill>
                  <a:srgbClr val="ffffff"/>
                </a:solidFill>
                <a:latin typeface="NNQGGE+TrebuchetMS-Bold"/>
                <a:cs typeface="NNQGGE+TrebuchetMS-Bold"/>
              </a:rPr>
              <a:t>j,t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576762" y="2553152"/>
            <a:ext cx="77640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Valor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2022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807831" y="2553152"/>
            <a:ext cx="692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Incentivo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70359" y="2957144"/>
            <a:ext cx="420290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2022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927622" y="2974221"/>
            <a:ext cx="41297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7635"/>
                </a:solidFill>
                <a:latin typeface="Calibri"/>
                <a:cs typeface="Calibri"/>
              </a:rPr>
              <a:t>9.952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35175" y="2957144"/>
            <a:ext cx="494072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7635"/>
                </a:solidFill>
                <a:latin typeface="SFGQLS+TrebuchetMS"/>
                <a:cs typeface="SFGQLS+TrebuchetMS"/>
              </a:rPr>
              <a:t>10.002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531430" y="2957144"/>
            <a:ext cx="494072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7635"/>
                </a:solidFill>
                <a:latin typeface="SFGQLS+TrebuchetMS"/>
                <a:cs typeface="SFGQLS+TrebuchetMS"/>
              </a:rPr>
              <a:t>10.052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729956" y="2964986"/>
            <a:ext cx="4708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13.14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824500" y="2964986"/>
            <a:ext cx="660381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Negativo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277466" y="3752663"/>
            <a:ext cx="1001639" cy="328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Año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del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periodo</a:t>
            </a:r>
          </a:p>
          <a:p>
            <a:pPr marL="206375" marR="0">
              <a:lnSpc>
                <a:spcPts val="1045"/>
              </a:lnSpc>
              <a:spcBef>
                <a:spcPts val="246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tarifario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487092" y="3752663"/>
            <a:ext cx="1288852" cy="328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Límite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inferior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banda</a:t>
            </a:r>
          </a:p>
          <a:p>
            <a:pPr marL="246856" marR="0">
              <a:lnSpc>
                <a:spcPts val="1045"/>
              </a:lnSpc>
              <a:spcBef>
                <a:spcPts val="246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indiferencia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202024" y="3752663"/>
            <a:ext cx="1153406" cy="328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0487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Límite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superior</a:t>
            </a:r>
          </a:p>
          <a:p>
            <a:pPr marL="0" marR="0">
              <a:lnSpc>
                <a:spcPts val="1045"/>
              </a:lnSpc>
              <a:spcBef>
                <a:spcPts val="246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banda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indiferencia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152626" y="3831531"/>
            <a:ext cx="632835" cy="195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1350" baseline="38461" b="1">
                <a:solidFill>
                  <a:srgbClr val="ffffff"/>
                </a:solidFill>
                <a:latin typeface="NNQGGE+TrebuchetMS-Bold"/>
                <a:cs typeface="NNQGGE+TrebuchetMS-Bold"/>
              </a:rPr>
              <a:t>SAIFI_M</a:t>
            </a:r>
            <a:r>
              <a:rPr dirty="0" sz="650" b="1">
                <a:solidFill>
                  <a:srgbClr val="ffffff"/>
                </a:solidFill>
                <a:latin typeface="NNQGGE+TrebuchetMS-Bold"/>
                <a:cs typeface="NNQGGE+TrebuchetMS-Bold"/>
              </a:rPr>
              <a:t>j,t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576763" y="3839373"/>
            <a:ext cx="77640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Valor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2022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807832" y="3839373"/>
            <a:ext cx="692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Incentivo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570360" y="4243364"/>
            <a:ext cx="420290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2022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914923" y="4243364"/>
            <a:ext cx="434131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7635"/>
                </a:solidFill>
                <a:latin typeface="SFGQLS+TrebuchetMS"/>
                <a:cs typeface="SFGQLS+TrebuchetMS"/>
              </a:rPr>
              <a:t>8.955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265338" y="4243364"/>
            <a:ext cx="434131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7635"/>
                </a:solidFill>
                <a:latin typeface="SFGQLS+TrebuchetMS"/>
                <a:cs typeface="SFGQLS+TrebuchetMS"/>
              </a:rPr>
              <a:t>9.000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561594" y="4243364"/>
            <a:ext cx="434131" cy="1708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7635"/>
                </a:solidFill>
                <a:latin typeface="SFGQLS+TrebuchetMS"/>
                <a:cs typeface="SFGQLS+TrebuchetMS"/>
              </a:rPr>
              <a:t>9.045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765675" y="4251206"/>
            <a:ext cx="400081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7.87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8855457" y="4251206"/>
            <a:ext cx="60055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7635"/>
                </a:solidFill>
                <a:latin typeface="Calibri"/>
                <a:cs typeface="Calibri"/>
              </a:rPr>
              <a:t>Positivo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80667" y="6386087"/>
            <a:ext cx="4438520" cy="457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Resolución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aprobación:</a:t>
            </a:r>
            <a:r>
              <a:rPr dirty="0" sz="1400" spc="-25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136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2021</a:t>
            </a:r>
          </a:p>
          <a:p>
            <a:pPr marL="0" marR="0">
              <a:lnSpc>
                <a:spcPts val="1625"/>
              </a:lnSpc>
              <a:spcBef>
                <a:spcPts val="54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Modificado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por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022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y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027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39" y="64165"/>
            <a:ext cx="6546339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Informe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seguimiento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ejecución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del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plan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inversiones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año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8" y="489065"/>
            <a:ext cx="5616883" cy="450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Avance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plan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de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inversiones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 </a:t>
            </a:r>
            <a:r>
              <a:rPr dirty="0" sz="28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2022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415448" y="825609"/>
            <a:ext cx="3580812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Costos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socio-ambientales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y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servidumbre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962923" y="1171355"/>
            <a:ext cx="40054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Valor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49673" y="1236291"/>
            <a:ext cx="922418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Código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Proyecto</a:t>
            </a:r>
          </a:p>
          <a:p>
            <a:pPr marL="281781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Plan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006998" y="1297251"/>
            <a:ext cx="1334203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Descripción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proyecto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038205" y="1297251"/>
            <a:ext cx="59938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Concepto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739086" y="1335668"/>
            <a:ext cx="8455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[MCOP$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a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dic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-</a:t>
            </a:r>
          </a:p>
          <a:p>
            <a:pPr marL="206375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2017]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83940" y="1438651"/>
            <a:ext cx="3813193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Valor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los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activos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que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salieron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operación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856449" y="1628568"/>
            <a:ext cx="72528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155011" y="1671111"/>
            <a:ext cx="496689" cy="18213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301.0</a:t>
            </a:r>
          </a:p>
          <a:p>
            <a:pPr marL="74612" marR="0">
              <a:lnSpc>
                <a:spcPts val="1161"/>
              </a:lnSpc>
              <a:spcBef>
                <a:spcPts val="143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86.3</a:t>
            </a:r>
          </a:p>
          <a:p>
            <a:pPr marL="0" marR="0">
              <a:lnSpc>
                <a:spcPts val="1161"/>
              </a:lnSpc>
              <a:spcBef>
                <a:spcPts val="135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142.1</a:t>
            </a:r>
          </a:p>
          <a:p>
            <a:pPr marL="74612" marR="0">
              <a:lnSpc>
                <a:spcPts val="1161"/>
              </a:lnSpc>
              <a:spcBef>
                <a:spcPts val="140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30.3</a:t>
            </a:r>
          </a:p>
          <a:p>
            <a:pPr marL="74612" marR="0">
              <a:lnSpc>
                <a:spcPts val="1161"/>
              </a:lnSpc>
              <a:spcBef>
                <a:spcPts val="140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64.3</a:t>
            </a:r>
          </a:p>
          <a:p>
            <a:pPr marL="74612" marR="0">
              <a:lnSpc>
                <a:spcPts val="1161"/>
              </a:lnSpc>
              <a:spcBef>
                <a:spcPts val="135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42.7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856449" y="1750488"/>
            <a:ext cx="89803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56330" y="1864813"/>
            <a:ext cx="942272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Nivel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Tensión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039342" y="1864813"/>
            <a:ext cx="1016425" cy="173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BRAFO</a:t>
            </a:r>
            <a:r>
              <a:rPr dirty="0" sz="800" baseline="-25000" b="1">
                <a:solidFill>
                  <a:srgbClr val="ffffff"/>
                </a:solidFill>
                <a:latin typeface="NNQGGE+TrebuchetMS-Bold"/>
                <a:cs typeface="NNQGGE+TrebuchetMS-Bold"/>
              </a:rPr>
              <a:t>j,n,t</a:t>
            </a:r>
            <a:r>
              <a:rPr dirty="0" sz="800" baseline="-25000" spc="332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521098" y="1848748"/>
            <a:ext cx="79930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PEI0101TYDCE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346598" y="1848748"/>
            <a:ext cx="184601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Nueva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Santa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Rosa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110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856449" y="1958768"/>
            <a:ext cx="725289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Servidumbre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722249" y="2216145"/>
            <a:ext cx="211931" cy="4151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1</a:t>
            </a:r>
          </a:p>
          <a:p>
            <a:pPr marL="0" marR="0">
              <a:lnSpc>
                <a:spcPts val="928"/>
              </a:lnSpc>
              <a:spcBef>
                <a:spcPts val="116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318742" y="2214476"/>
            <a:ext cx="456657" cy="6741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25,886</a:t>
            </a:r>
          </a:p>
          <a:p>
            <a:pPr marL="0" marR="0">
              <a:lnSpc>
                <a:spcPts val="928"/>
              </a:lnSpc>
              <a:spcBef>
                <a:spcPts val="116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52,018</a:t>
            </a:r>
          </a:p>
          <a:p>
            <a:pPr marL="26987" marR="0">
              <a:lnSpc>
                <a:spcPts val="928"/>
              </a:lnSpc>
              <a:spcBef>
                <a:spcPts val="111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7,528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346598" y="2281183"/>
            <a:ext cx="3234807" cy="1600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Ampliación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normalización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Cañasgordas</a:t>
            </a:r>
            <a:r>
              <a:rPr dirty="0" sz="800" spc="6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521098" y="2342143"/>
            <a:ext cx="799306" cy="11352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PEI0108TYDCE</a:t>
            </a:r>
          </a:p>
          <a:p>
            <a:pPr marL="0" marR="0">
              <a:lnSpc>
                <a:spcPts val="928"/>
              </a:lnSpc>
              <a:spcBef>
                <a:spcPts val="1691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PEI0609TYDCE</a:t>
            </a:r>
          </a:p>
          <a:p>
            <a:pPr marL="0" marR="0">
              <a:lnSpc>
                <a:spcPts val="928"/>
              </a:lnSpc>
              <a:spcBef>
                <a:spcPts val="1691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PEI0555TYDCE</a:t>
            </a:r>
          </a:p>
          <a:p>
            <a:pPr marL="0" marR="0">
              <a:lnSpc>
                <a:spcPts val="928"/>
              </a:lnSpc>
              <a:spcBef>
                <a:spcPts val="1641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PEI0444TYDCE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346598" y="2403103"/>
            <a:ext cx="650585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44/13.2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9856449" y="2407079"/>
            <a:ext cx="89803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9856449" y="2611549"/>
            <a:ext cx="8980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346598" y="2668533"/>
            <a:ext cx="199160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Modernización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Tarazá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44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722249" y="2734216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346598" y="2933963"/>
            <a:ext cx="3234807" cy="1600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Modernización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San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Jerónimo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110/44/13.2</a:t>
            </a:r>
            <a:r>
              <a:rPr dirty="0" sz="800" spc="186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722249" y="2993251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4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345729" y="2991581"/>
            <a:ext cx="40341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8,321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346598" y="3055883"/>
            <a:ext cx="26332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9856449" y="3059859"/>
            <a:ext cx="89803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630968" y="3252285"/>
            <a:ext cx="39642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318742" y="3250616"/>
            <a:ext cx="45665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93,754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9856449" y="3264329"/>
            <a:ext cx="8980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346598" y="3321313"/>
            <a:ext cx="238306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Modernización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Chigorodó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44/13.2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7346598" y="3666118"/>
            <a:ext cx="3234807" cy="1600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Modernización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Guadalupe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IV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220/44/13.2</a:t>
            </a:r>
            <a:r>
              <a:rPr dirty="0" sz="800" spc="23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6521098" y="3727078"/>
            <a:ext cx="79930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PEI0513TYDCE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11229623" y="3712636"/>
            <a:ext cx="422275" cy="1855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14.1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7346598" y="3788038"/>
            <a:ext cx="26332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9856449" y="3792013"/>
            <a:ext cx="898034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9856449" y="4079668"/>
            <a:ext cx="8980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6521098" y="4136653"/>
            <a:ext cx="808037" cy="11390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PEI0417TYDCE</a:t>
            </a:r>
          </a:p>
          <a:p>
            <a:pPr marL="0" marR="0">
              <a:lnSpc>
                <a:spcPts val="928"/>
              </a:lnSpc>
              <a:spcBef>
                <a:spcPts val="1671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PEI0829TYDCE</a:t>
            </a:r>
          </a:p>
          <a:p>
            <a:pPr marL="0" marR="0">
              <a:lnSpc>
                <a:spcPts val="928"/>
              </a:lnSpc>
              <a:spcBef>
                <a:spcPts val="1691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PEI0804GENCE</a:t>
            </a:r>
          </a:p>
          <a:p>
            <a:pPr marL="0" marR="0">
              <a:lnSpc>
                <a:spcPts val="928"/>
              </a:lnSpc>
              <a:spcBef>
                <a:spcPts val="1691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PEI0451TYDCE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7346598" y="4136653"/>
            <a:ext cx="2566253" cy="4862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Normalización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Limón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44/13.2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  <a:p>
            <a:pPr marL="0" marR="0">
              <a:lnSpc>
                <a:spcPts val="928"/>
              </a:lnSpc>
              <a:spcBef>
                <a:spcPts val="167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Plan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choque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VP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T&amp;D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-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Subestaciones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1229623" y="4122211"/>
            <a:ext cx="422330" cy="8421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22.8</a:t>
            </a:r>
          </a:p>
          <a:p>
            <a:pPr marL="0" marR="0">
              <a:lnSpc>
                <a:spcPts val="1161"/>
              </a:lnSpc>
              <a:spcBef>
                <a:spcPts val="143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46.6</a:t>
            </a:r>
          </a:p>
          <a:p>
            <a:pPr marL="74612" marR="0">
              <a:lnSpc>
                <a:spcPts val="1161"/>
              </a:lnSpc>
              <a:spcBef>
                <a:spcPts val="135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7.0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9856449" y="4409868"/>
            <a:ext cx="898034" cy="277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1512149" y="4701099"/>
            <a:ext cx="2414333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Base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regulatoria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terrenos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9856449" y="4736258"/>
            <a:ext cx="898034" cy="277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7346598" y="4793243"/>
            <a:ext cx="2459087" cy="482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Reposición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servicios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auxiliares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El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Salto</a:t>
            </a:r>
          </a:p>
          <a:p>
            <a:pPr marL="0" marR="0">
              <a:lnSpc>
                <a:spcPts val="928"/>
              </a:lnSpc>
              <a:spcBef>
                <a:spcPts val="169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Modernización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Valdivia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44/13.2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329693" y="5053148"/>
            <a:ext cx="1213496" cy="7056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1199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aseline="36363" b="1">
                <a:solidFill>
                  <a:srgbClr val="ffffff"/>
                </a:solidFill>
                <a:latin typeface="NNQGGE+TrebuchetMS-Bold"/>
                <a:cs typeface="NNQGGE+TrebuchetMS-Bold"/>
              </a:rPr>
              <a:t>BRT</a:t>
            </a:r>
            <a:r>
              <a:rPr dirty="0" sz="800" baseline="-25000" b="1">
                <a:solidFill>
                  <a:srgbClr val="ffffff"/>
                </a:solidFill>
                <a:latin typeface="NNQGGE+TrebuchetMS-Bold"/>
                <a:cs typeface="NNQGGE+TrebuchetMS-Bold"/>
              </a:rPr>
              <a:t>j,n,t</a:t>
            </a:r>
            <a:r>
              <a:rPr dirty="0" sz="800" baseline="-25000" spc="171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(MCOP)</a:t>
            </a:r>
          </a:p>
          <a:p>
            <a:pPr marL="0" marR="0">
              <a:lnSpc>
                <a:spcPts val="928"/>
              </a:lnSpc>
              <a:spcBef>
                <a:spcPts val="1396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Incremento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año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2022</a:t>
            </a:r>
          </a:p>
          <a:p>
            <a:pPr marL="917290" marR="0">
              <a:lnSpc>
                <a:spcPts val="928"/>
              </a:lnSpc>
              <a:spcBef>
                <a:spcPts val="983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6.0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9856449" y="5062648"/>
            <a:ext cx="8980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11304236" y="5105191"/>
            <a:ext cx="347860" cy="1855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6.5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540690" y="5206497"/>
            <a:ext cx="942272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Nivel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Tensión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2052295" y="5359845"/>
            <a:ext cx="97956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Acumulado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2021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4829735" y="5359845"/>
            <a:ext cx="746599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Total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9856449" y="5389038"/>
            <a:ext cx="8980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11229623" y="5431581"/>
            <a:ext cx="422275" cy="5119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51.6</a:t>
            </a:r>
          </a:p>
          <a:p>
            <a:pPr marL="0" marR="0">
              <a:lnSpc>
                <a:spcPts val="1161"/>
              </a:lnSpc>
              <a:spcBef>
                <a:spcPts val="1358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39.4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906609" y="5608379"/>
            <a:ext cx="211931" cy="335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2</a:t>
            </a:r>
          </a:p>
          <a:p>
            <a:pPr marL="0" marR="0">
              <a:lnSpc>
                <a:spcPts val="928"/>
              </a:lnSpc>
              <a:spcBef>
                <a:spcPts val="481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3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2888017" y="5602734"/>
            <a:ext cx="34954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81.3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5526151" y="5602734"/>
            <a:ext cx="349547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87.4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6521098" y="5609218"/>
            <a:ext cx="799306" cy="6456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PEI0606TYDCE</a:t>
            </a:r>
          </a:p>
          <a:p>
            <a:pPr marL="0" marR="0">
              <a:lnSpc>
                <a:spcPts val="928"/>
              </a:lnSpc>
              <a:spcBef>
                <a:spcPts val="2976"/>
              </a:spcBef>
              <a:spcAft>
                <a:spcPts val="0"/>
              </a:spcAft>
            </a:pPr>
            <a:r>
              <a:rPr dirty="0" sz="800">
                <a:solidFill>
                  <a:srgbClr val="ffffff"/>
                </a:solidFill>
                <a:latin typeface="SFGQLS+TrebuchetMS"/>
                <a:cs typeface="SFGQLS+TrebuchetMS"/>
              </a:rPr>
              <a:t>PEI1000TYDLI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7346598" y="5609218"/>
            <a:ext cx="264244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Nueva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subestación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Calizas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110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kV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+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refuerzo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STR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y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SDL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9856449" y="5715428"/>
            <a:ext cx="725289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Servidumbre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2741967" y="5781814"/>
            <a:ext cx="494757" cy="5142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075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549.0</a:t>
            </a:r>
          </a:p>
          <a:p>
            <a:pPr marL="0" marR="0">
              <a:lnSpc>
                <a:spcPts val="928"/>
              </a:lnSpc>
              <a:spcBef>
                <a:spcPts val="4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1,595.6</a:t>
            </a:r>
          </a:p>
          <a:p>
            <a:pPr marL="0" marR="0">
              <a:lnSpc>
                <a:spcPts val="928"/>
              </a:lnSpc>
              <a:spcBef>
                <a:spcPts val="4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2,225.9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208884" y="5781814"/>
            <a:ext cx="334305" cy="5142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3.9</a:t>
            </a:r>
          </a:p>
          <a:p>
            <a:pPr marL="0" marR="0">
              <a:lnSpc>
                <a:spcPts val="928"/>
              </a:lnSpc>
              <a:spcBef>
                <a:spcPts val="4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-4.6</a:t>
            </a:r>
          </a:p>
          <a:p>
            <a:pPr marL="38100" marR="0">
              <a:lnSpc>
                <a:spcPts val="928"/>
              </a:lnSpc>
              <a:spcBef>
                <a:spcPts val="4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5.4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5472176" y="5781814"/>
            <a:ext cx="40282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552.9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906609" y="5966539"/>
            <a:ext cx="211931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4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5380101" y="5960894"/>
            <a:ext cx="493414" cy="3351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1,591.0</a:t>
            </a:r>
          </a:p>
          <a:p>
            <a:pPr marL="0" marR="0">
              <a:lnSpc>
                <a:spcPts val="928"/>
              </a:lnSpc>
              <a:spcBef>
                <a:spcPts val="4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2,231.3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9856449" y="6041818"/>
            <a:ext cx="898034" cy="2779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Componente</a:t>
            </a:r>
          </a:p>
          <a:p>
            <a:pPr marL="0" marR="0">
              <a:lnSpc>
                <a:spcPts val="928"/>
              </a:lnSpc>
              <a:spcBef>
                <a:spcPts val="81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Costo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Ambiental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7346598" y="6098803"/>
            <a:ext cx="1931986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Plan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mejoramiento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calidad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del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 </a:t>
            </a:r>
            <a:r>
              <a:rPr dirty="0" sz="800">
                <a:solidFill>
                  <a:srgbClr val="007635"/>
                </a:solidFill>
                <a:latin typeface="SFGQLS+TrebuchetMS"/>
                <a:cs typeface="SFGQLS+TrebuchetMS"/>
              </a:rPr>
              <a:t>servicio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11155011" y="6084361"/>
            <a:ext cx="496689" cy="1855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7635"/>
                </a:solidFill>
                <a:latin typeface="NNQGGE+TrebuchetMS-Bold"/>
                <a:cs typeface="NNQGGE+TrebuchetMS-Bold"/>
              </a:rPr>
              <a:t>106.2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815328" y="6145619"/>
            <a:ext cx="396428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7899841" y="6365351"/>
            <a:ext cx="1546680" cy="156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TOTAL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COSTOS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 </a:t>
            </a:r>
            <a:r>
              <a:rPr dirty="0" sz="800" b="1">
                <a:solidFill>
                  <a:srgbClr val="ffffff"/>
                </a:solidFill>
                <a:latin typeface="NNQGGE+TrebuchetMS-Bold"/>
                <a:cs typeface="NNQGGE+TrebuchetMS-Bold"/>
              </a:rPr>
              <a:t>AMBIENTALES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10930380" y="6350909"/>
            <a:ext cx="465435" cy="1855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7635"/>
                </a:solidFill>
                <a:latin typeface="SFGQLS+TrebuchetMS"/>
                <a:cs typeface="SFGQLS+TrebuchetMS"/>
              </a:rPr>
              <a:t>960.9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80667" y="6386087"/>
            <a:ext cx="4438520" cy="457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Resolución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de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aprobación:</a:t>
            </a:r>
            <a:r>
              <a:rPr dirty="0" sz="1400" spc="-25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136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2021</a:t>
            </a:r>
          </a:p>
          <a:p>
            <a:pPr marL="0" marR="0">
              <a:lnSpc>
                <a:spcPts val="1625"/>
              </a:lnSpc>
              <a:spcBef>
                <a:spcPts val="54"/>
              </a:spcBef>
              <a:spcAft>
                <a:spcPts val="0"/>
              </a:spcAft>
            </a:pP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Modificado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por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022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y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CREG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501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027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de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 </a:t>
            </a:r>
            <a:r>
              <a:rPr dirty="0" sz="1400">
                <a:solidFill>
                  <a:srgbClr val="00b14f"/>
                </a:solidFill>
                <a:latin typeface="SFGQLS+TrebuchetMS"/>
                <a:cs typeface="SFGQLS+TrebuchetMS"/>
              </a:rPr>
              <a:t>2022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9540240" y="6601530"/>
            <a:ext cx="2613496" cy="244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Valores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en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Millones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COP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 </a:t>
            </a:r>
            <a:r>
              <a:rPr dirty="0" sz="1400" b="1">
                <a:solidFill>
                  <a:srgbClr val="00b14f"/>
                </a:solidFill>
                <a:latin typeface="NNQGGE+TrebuchetMS-Bold"/>
                <a:cs typeface="NNQGGE+TrebuchetMS-Bold"/>
              </a:rPr>
              <a:t>2017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65278" y="2681964"/>
            <a:ext cx="4252118" cy="1217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289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0">
                <a:solidFill>
                  <a:srgbClr val="92d050"/>
                </a:solidFill>
                <a:latin typeface="SFGQLS+TrebuchetMS"/>
                <a:cs typeface="SFGQLS+TrebuchetMS"/>
              </a:rPr>
              <a:t>¡Gracias!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2023-03-31T14:48:14-05:00</dcterms:modified>
</cp:coreProperties>
</file>